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3"/>
    <p:sldId id="413" r:id="rId4"/>
    <p:sldId id="416" r:id="rId5"/>
    <p:sldId id="417" r:id="rId6"/>
    <p:sldId id="418" r:id="rId7"/>
    <p:sldId id="419" r:id="rId8"/>
    <p:sldId id="420" r:id="rId9"/>
    <p:sldId id="421" r:id="rId10"/>
    <p:sldId id="387" r:id="rId11"/>
    <p:sldId id="339" r:id="rId12"/>
    <p:sldId id="258" r:id="rId13"/>
    <p:sldId id="360" r:id="rId14"/>
    <p:sldId id="388" r:id="rId15"/>
    <p:sldId id="389" r:id="rId16"/>
    <p:sldId id="395" r:id="rId17"/>
    <p:sldId id="396" r:id="rId18"/>
    <p:sldId id="397" r:id="rId19"/>
    <p:sldId id="398" r:id="rId20"/>
    <p:sldId id="391" r:id="rId21"/>
    <p:sldId id="392" r:id="rId22"/>
    <p:sldId id="393" r:id="rId23"/>
    <p:sldId id="400" r:id="rId24"/>
    <p:sldId id="390" r:id="rId25"/>
    <p:sldId id="394" r:id="rId26"/>
    <p:sldId id="401" r:id="rId27"/>
    <p:sldId id="317" r:id="rId28"/>
    <p:sldId id="402" r:id="rId29"/>
    <p:sldId id="403" r:id="rId30"/>
    <p:sldId id="405" r:id="rId31"/>
    <p:sldId id="404" r:id="rId32"/>
    <p:sldId id="386" r:id="rId33"/>
    <p:sldId id="369" r:id="rId34"/>
    <p:sldId id="318" r:id="rId35"/>
    <p:sldId id="407" r:id="rId36"/>
    <p:sldId id="408" r:id="rId37"/>
    <p:sldId id="347" r:id="rId38"/>
    <p:sldId id="409" r:id="rId39"/>
    <p:sldId id="412" r:id="rId40"/>
    <p:sldId id="410" r:id="rId41"/>
    <p:sldId id="411" r:id="rId42"/>
    <p:sldId id="406" r:id="rId43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8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38.png"/><Relationship Id="rId1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3" Type="http://schemas.openxmlformats.org/officeDocument/2006/relationships/image" Target="../media/image70.png"/><Relationship Id="rId2" Type="http://schemas.openxmlformats.org/officeDocument/2006/relationships/image" Target="../media/image38.png"/><Relationship Id="rId1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3.png"/><Relationship Id="rId4" Type="http://schemas.openxmlformats.org/officeDocument/2006/relationships/image" Target="../media/image71.png"/><Relationship Id="rId3" Type="http://schemas.openxmlformats.org/officeDocument/2006/relationships/image" Target="../media/image61.png"/><Relationship Id="rId2" Type="http://schemas.openxmlformats.org/officeDocument/2006/relationships/image" Target="../media/image40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3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1.png"/><Relationship Id="rId7" Type="http://schemas.openxmlformats.org/officeDocument/2006/relationships/image" Target="../media/image90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98.png"/><Relationship Id="rId7" Type="http://schemas.openxmlformats.org/officeDocument/2006/relationships/image" Target="../media/image10.png"/><Relationship Id="rId6" Type="http://schemas.openxmlformats.org/officeDocument/2006/relationships/image" Target="../media/image2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0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png"/><Relationship Id="rId7" Type="http://schemas.openxmlformats.org/officeDocument/2006/relationships/image" Target="../media/image20.png"/><Relationship Id="rId6" Type="http://schemas.openxmlformats.org/officeDocument/2006/relationships/image" Target="../media/image103.png"/><Relationship Id="rId5" Type="http://schemas.openxmlformats.org/officeDocument/2006/relationships/image" Target="../media/image10.png"/><Relationship Id="rId4" Type="http://schemas.openxmlformats.org/officeDocument/2006/relationships/image" Target="../media/image102.png"/><Relationship Id="rId3" Type="http://schemas.openxmlformats.org/officeDocument/2006/relationships/image" Target="../media/image94.png"/><Relationship Id="rId2" Type="http://schemas.openxmlformats.org/officeDocument/2006/relationships/image" Target="../media/image101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09.png"/><Relationship Id="rId13" Type="http://schemas.openxmlformats.org/officeDocument/2006/relationships/image" Target="../media/image95.png"/><Relationship Id="rId12" Type="http://schemas.openxmlformats.org/officeDocument/2006/relationships/image" Target="../media/image108.png"/><Relationship Id="rId11" Type="http://schemas.openxmlformats.org/officeDocument/2006/relationships/image" Target="../media/image107.png"/><Relationship Id="rId10" Type="http://schemas.openxmlformats.org/officeDocument/2006/relationships/image" Target="../media/image106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image" Target="../media/image114.png"/><Relationship Id="rId7" Type="http://schemas.openxmlformats.org/officeDocument/2006/relationships/image" Target="../media/image113.png"/><Relationship Id="rId6" Type="http://schemas.openxmlformats.org/officeDocument/2006/relationships/image" Target="../media/image112.png"/><Relationship Id="rId5" Type="http://schemas.openxmlformats.org/officeDocument/2006/relationships/image" Target="../media/image104.png"/><Relationship Id="rId4" Type="http://schemas.openxmlformats.org/officeDocument/2006/relationships/image" Target="../media/image20.png"/><Relationship Id="rId3" Type="http://schemas.openxmlformats.org/officeDocument/2006/relationships/image" Target="../media/image10.png"/><Relationship Id="rId2" Type="http://schemas.openxmlformats.org/officeDocument/2006/relationships/image" Target="../media/image94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95.png"/><Relationship Id="rId10" Type="http://schemas.openxmlformats.org/officeDocument/2006/relationships/image" Target="../media/image116.png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32.png"/><Relationship Id="rId15" Type="http://schemas.openxmlformats.org/officeDocument/2006/relationships/image" Target="../media/image131.png"/><Relationship Id="rId14" Type="http://schemas.openxmlformats.org/officeDocument/2006/relationships/image" Target="../media/image130.png"/><Relationship Id="rId13" Type="http://schemas.openxmlformats.org/officeDocument/2006/relationships/image" Target="../media/image129.png"/><Relationship Id="rId12" Type="http://schemas.openxmlformats.org/officeDocument/2006/relationships/image" Target="../media/image128.png"/><Relationship Id="rId11" Type="http://schemas.openxmlformats.org/officeDocument/2006/relationships/image" Target="../media/image127.png"/><Relationship Id="rId10" Type="http://schemas.openxmlformats.org/officeDocument/2006/relationships/image" Target="../media/image126.png"/><Relationship Id="rId1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png"/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45.png"/><Relationship Id="rId12" Type="http://schemas.openxmlformats.org/officeDocument/2006/relationships/image" Target="../media/image144.png"/><Relationship Id="rId11" Type="http://schemas.openxmlformats.org/officeDocument/2006/relationships/image" Target="../media/image143.png"/><Relationship Id="rId10" Type="http://schemas.openxmlformats.org/officeDocument/2006/relationships/image" Target="../media/image142.png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4.png"/><Relationship Id="rId7" Type="http://schemas.openxmlformats.org/officeDocument/2006/relationships/image" Target="../media/image153.png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4.png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5.png"/><Relationship Id="rId7" Type="http://schemas.openxmlformats.org/officeDocument/2006/relationships/image" Target="../media/image164.png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9.png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image" Target="../media/image166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image" Target="../media/image177.png"/><Relationship Id="rId7" Type="http://schemas.openxmlformats.org/officeDocument/2006/relationships/image" Target="../media/image176.png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63386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Rigid Contacts</a:t>
            </a:r>
            <a:endParaRPr kumimoji="1" lang="en-US" altLang="zh-CN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副标题 2"/>
          <p:cNvSpPr txBox="1"/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  <a:endParaRPr kumimoji="1" lang="en-US" altLang="zh-CN" sz="4000" dirty="0"/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Nov 2021</a:t>
            </a:r>
            <a:endParaRPr kumimoji="1" lang="en-US" altLang="zh-CN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013995"/>
            <a:ext cx="11353442" cy="2037145"/>
          </a:xfrm>
        </p:spPr>
        <p:txBody>
          <a:bodyPr>
            <a:normAutofit/>
          </a:bodyPr>
          <a:lstStyle/>
          <a:p>
            <a:r>
              <a:rPr lang="en-US" b="1" dirty="0"/>
              <a:t>Particle Collision </a:t>
            </a:r>
            <a:br>
              <a:rPr lang="en-US" b="1" dirty="0"/>
            </a:br>
            <a:r>
              <a:rPr lang="en-US" b="1" dirty="0"/>
              <a:t>Detection and Response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Signed Distance Function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/>
              <p:cNvSpPr txBox="1"/>
              <p:nvPr/>
            </p:nvSpPr>
            <p:spPr>
              <a:xfrm>
                <a:off x="811658" y="1182731"/>
                <a:ext cx="1083978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A </a:t>
                </a:r>
                <a:r>
                  <a:rPr lang="en-US" altLang="zh-CN" sz="2400" u="sng" dirty="0"/>
                  <a:t>signed</a:t>
                </a:r>
                <a:r>
                  <a:rPr lang="en-US" altLang="zh-CN" sz="2400" dirty="0"/>
                  <a:t> distance function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defines the distance from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to a surface with a sign.  The sign indicates on which side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/>
                  <a:t> is located.</a:t>
                </a:r>
                <a:endParaRPr lang="en-US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182731"/>
                <a:ext cx="10839785" cy="1325563"/>
              </a:xfrm>
              <a:prstGeom prst="rect">
                <a:avLst/>
              </a:prstGeom>
              <a:blipFill rotWithShape="1">
                <a:blip r:embed="rId1"/>
                <a:stretch>
                  <a:fillRect l="-1" t="-27" r="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1481558" y="4244716"/>
            <a:ext cx="8808335" cy="4074005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481558" y="3914555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/>
          <p:nvPr/>
        </p:nvSpPr>
        <p:spPr>
          <a:xfrm>
            <a:off x="678550" y="4523614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2"/>
                </a:solidFill>
              </a:rPr>
              <a:t>Surface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9066337" y="4362598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US" sz="2400" dirty="0"/>
          </a:p>
        </p:txBody>
      </p:sp>
      <p:sp>
        <p:nvSpPr>
          <p:cNvPr id="13" name="Title 1"/>
          <p:cNvSpPr txBox="1"/>
          <p:nvPr/>
        </p:nvSpPr>
        <p:spPr>
          <a:xfrm>
            <a:off x="9066336" y="3558064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US" sz="2400" dirty="0"/>
          </a:p>
        </p:txBody>
      </p:sp>
      <p:sp>
        <p:nvSpPr>
          <p:cNvPr id="15" name="Oval 14"/>
          <p:cNvSpPr/>
          <p:nvPr/>
        </p:nvSpPr>
        <p:spPr>
          <a:xfrm>
            <a:off x="3734769" y="266191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502386" y="565253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319271" y="2484560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271" y="2484560"/>
                <a:ext cx="4154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0" t="-95" r="80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6636467" y="5481168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467" y="5481168"/>
                <a:ext cx="4154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20" t="-105" r="70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3861138" y="2872286"/>
            <a:ext cx="368269" cy="12202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599819" y="3937705"/>
            <a:ext cx="73291" cy="171483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705115" y="447013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2289617" y="4292781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617" y="4292781"/>
                <a:ext cx="4154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06" t="-39" r="4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4068422" y="3082873"/>
                <a:ext cx="1459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2" y="3082873"/>
                <a:ext cx="145924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2" t="-126" r="-1959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6685674" y="4635165"/>
                <a:ext cx="1459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674" y="4635165"/>
                <a:ext cx="145924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7" t="-65" r="-1974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2583045" y="4662213"/>
                <a:ext cx="14576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045" y="4662213"/>
                <a:ext cx="1457643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4" t="-9" r="-2035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/>
        </p:nvSpPr>
        <p:spPr>
          <a:xfrm rot="20882174">
            <a:off x="10763475" y="2298495"/>
            <a:ext cx="631848" cy="10767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3"/>
          <p:cNvSpPr/>
          <p:nvPr/>
        </p:nvSpPr>
        <p:spPr>
          <a:xfrm>
            <a:off x="8403918" y="2305401"/>
            <a:ext cx="2824223" cy="2442259"/>
          </a:xfrm>
          <a:custGeom>
            <a:avLst/>
            <a:gdLst>
              <a:gd name="connsiteX0" fmla="*/ 0 w 2824223"/>
              <a:gd name="connsiteY0" fmla="*/ 1388962 h 2442259"/>
              <a:gd name="connsiteX1" fmla="*/ 2523281 w 2824223"/>
              <a:gd name="connsiteY1" fmla="*/ 0 h 2442259"/>
              <a:gd name="connsiteX2" fmla="*/ 2824223 w 2824223"/>
              <a:gd name="connsiteY2" fmla="*/ 1053297 h 2442259"/>
              <a:gd name="connsiteX3" fmla="*/ 266218 w 2824223"/>
              <a:gd name="connsiteY3" fmla="*/ 2442259 h 2442259"/>
              <a:gd name="connsiteX4" fmla="*/ 0 w 2824223"/>
              <a:gd name="connsiteY4" fmla="*/ 1388962 h 24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223" h="2442259">
                <a:moveTo>
                  <a:pt x="0" y="1388962"/>
                </a:moveTo>
                <a:lnTo>
                  <a:pt x="2523281" y="0"/>
                </a:lnTo>
                <a:lnTo>
                  <a:pt x="2824223" y="1053297"/>
                </a:lnTo>
                <a:lnTo>
                  <a:pt x="266218" y="2442259"/>
                </a:lnTo>
                <a:lnTo>
                  <a:pt x="0" y="138896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85859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Signed Distance Function</a:t>
            </a:r>
            <a:r>
              <a:rPr lang="zh-CN" altLang="en-US" b="1" dirty="0"/>
              <a:t> </a:t>
            </a:r>
            <a:r>
              <a:rPr lang="en-US" altLang="zh-CN" b="1" dirty="0"/>
              <a:t>Examples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Parallelogram 3"/>
          <p:cNvSpPr/>
          <p:nvPr/>
        </p:nvSpPr>
        <p:spPr>
          <a:xfrm rot="20560851">
            <a:off x="174108" y="3221492"/>
            <a:ext cx="3210067" cy="1031479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423684" y="2433490"/>
            <a:ext cx="343882" cy="1303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/>
          <p:nvPr/>
        </p:nvSpPr>
        <p:spPr>
          <a:xfrm>
            <a:off x="2500307" y="3977510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US" sz="2400" dirty="0"/>
          </a:p>
        </p:txBody>
      </p:sp>
      <p:sp>
        <p:nvSpPr>
          <p:cNvPr id="12" name="Title 1"/>
          <p:cNvSpPr txBox="1"/>
          <p:nvPr/>
        </p:nvSpPr>
        <p:spPr>
          <a:xfrm>
            <a:off x="2098373" y="3450652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1345764" y="3609143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764" y="3609143"/>
                <a:ext cx="441146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45" t="-95" r="5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28937" y="5231013"/>
                <a:ext cx="26738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37" y="5231013"/>
                <a:ext cx="2673874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23" t="-112" r="19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1682586" y="364558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1040413" y="2200421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13" y="2200421"/>
                <a:ext cx="44114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64" t="-32" r="24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9543683" y="2386730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683" y="2386730"/>
                <a:ext cx="415498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65" t="-87" r="115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9880505" y="242317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442561" y="2169000"/>
            <a:ext cx="2520000" cy="25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/>
          <p:cNvSpPr txBox="1"/>
          <p:nvPr/>
        </p:nvSpPr>
        <p:spPr>
          <a:xfrm>
            <a:off x="5280158" y="2208493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US" sz="2400" dirty="0"/>
          </a:p>
        </p:txBody>
      </p:sp>
      <p:sp>
        <p:nvSpPr>
          <p:cNvPr id="21" name="Title 1"/>
          <p:cNvSpPr txBox="1"/>
          <p:nvPr/>
        </p:nvSpPr>
        <p:spPr>
          <a:xfrm>
            <a:off x="5179166" y="1727935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5256717" y="3349066"/>
                <a:ext cx="4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717" y="3349066"/>
                <a:ext cx="40267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6" t="-16" r="67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>
            <a:off x="5593304" y="333809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4097835" y="2305401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835" y="2305401"/>
                <a:ext cx="415498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3" t="-76" r="93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4434657" y="234184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761326" y="2896205"/>
            <a:ext cx="1025658" cy="47272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6069277" y="3085361"/>
                <a:ext cx="4187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277" y="3085361"/>
                <a:ext cx="41870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39" t="-115" r="44" b="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4212163" y="5233150"/>
                <a:ext cx="28021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63" y="5233150"/>
                <a:ext cx="2802177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7" t="-25" r="5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 rot="20882174">
            <a:off x="8199591" y="3699382"/>
            <a:ext cx="631848" cy="10767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>
            <a:stCxn id="30" idx="0"/>
            <a:endCxn id="33" idx="0"/>
          </p:cNvCxnSpPr>
          <p:nvPr/>
        </p:nvCxnSpPr>
        <p:spPr>
          <a:xfrm flipV="1">
            <a:off x="8403918" y="2310189"/>
            <a:ext cx="2563884" cy="14008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700659" y="3341990"/>
            <a:ext cx="2563884" cy="14008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925748" y="4078364"/>
            <a:ext cx="892562" cy="4876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8800216" y="2689051"/>
            <a:ext cx="2563884" cy="140088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1371550" y="2480153"/>
            <a:ext cx="388848" cy="212463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8399301" y="41512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8324235" y="4245732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235" y="4245732"/>
                <a:ext cx="441146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5" t="-26" r="108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/>
              <p:cNvSpPr/>
              <p:nvPr/>
            </p:nvSpPr>
            <p:spPr>
              <a:xfrm>
                <a:off x="11316631" y="2074568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31" y="2074568"/>
                <a:ext cx="44114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67" t="-5" r="27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>
            <a:stCxn id="30" idx="0"/>
          </p:cNvCxnSpPr>
          <p:nvPr/>
        </p:nvCxnSpPr>
        <p:spPr>
          <a:xfrm>
            <a:off x="8403918" y="3711076"/>
            <a:ext cx="63673" cy="425209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8109296" y="3747502"/>
                <a:ext cx="4187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296" y="3747502"/>
                <a:ext cx="41870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83" t="-79" r="140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itle 1"/>
          <p:cNvSpPr txBox="1"/>
          <p:nvPr/>
        </p:nvSpPr>
        <p:spPr>
          <a:xfrm>
            <a:off x="9570019" y="3489704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US" sz="2400" dirty="0"/>
          </a:p>
        </p:txBody>
      </p:sp>
      <p:sp>
        <p:nvSpPr>
          <p:cNvPr id="50" name="Title 1"/>
          <p:cNvSpPr txBox="1"/>
          <p:nvPr/>
        </p:nvSpPr>
        <p:spPr>
          <a:xfrm>
            <a:off x="10153104" y="3830785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/>
              <p:cNvSpPr/>
              <p:nvPr/>
            </p:nvSpPr>
            <p:spPr>
              <a:xfrm>
                <a:off x="6987845" y="5085004"/>
                <a:ext cx="5396029" cy="656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845" y="5085004"/>
                <a:ext cx="5396029" cy="656013"/>
              </a:xfrm>
              <a:prstGeom prst="rect">
                <a:avLst/>
              </a:prstGeom>
              <a:blipFill rotWithShape="1">
                <a:blip r:embed="rId8"/>
                <a:stretch>
                  <a:fillRect l="-6" t="-85" r="2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398352" y="2855267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52" y="2855267"/>
                <a:ext cx="415498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0" t="-66" r="100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/>
          <p:cNvSpPr/>
          <p:nvPr/>
        </p:nvSpPr>
        <p:spPr>
          <a:xfrm>
            <a:off x="735174" y="289171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5646781" y="2833401"/>
            <a:ext cx="5707019" cy="231733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>
            <a:off x="540315" y="1794896"/>
            <a:ext cx="3600000" cy="3600000"/>
          </a:xfrm>
          <a:prstGeom prst="arc">
            <a:avLst>
              <a:gd name="adj1" fmla="val 18545800"/>
              <a:gd name="adj2" fmla="val 167803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51890" y="1789693"/>
            <a:ext cx="3600000" cy="360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Intersection of Signed Distance Functions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351890" y="1829621"/>
            <a:ext cx="1440000" cy="1748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351890" y="3589693"/>
            <a:ext cx="2007357" cy="10545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/>
              <p:cNvSpPr/>
              <p:nvPr/>
            </p:nvSpPr>
            <p:spPr>
              <a:xfrm>
                <a:off x="3348725" y="2891275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725" y="2891275"/>
                <a:ext cx="415498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89" t="-26" r="139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>
            <a:off x="3148702" y="2639849"/>
            <a:ext cx="249717" cy="26619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394242" y="2623041"/>
            <a:ext cx="428023" cy="31900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0715" y="2956647"/>
            <a:ext cx="603528" cy="86980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318350" y="28360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3822265" y="2242120"/>
                <a:ext cx="10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265" y="2242120"/>
                <a:ext cx="1023549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20" t="-123" r="13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/>
              <p:cNvSpPr/>
              <p:nvPr/>
            </p:nvSpPr>
            <p:spPr>
              <a:xfrm>
                <a:off x="2210359" y="2214117"/>
                <a:ext cx="10235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359" y="2214117"/>
                <a:ext cx="102355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55" t="-110" r="48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/>
              <p:cNvSpPr/>
              <p:nvPr/>
            </p:nvSpPr>
            <p:spPr>
              <a:xfrm>
                <a:off x="2147447" y="3878387"/>
                <a:ext cx="10164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447" y="3878387"/>
                <a:ext cx="101643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0" t="-96" r="30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/>
              <p:cNvSpPr/>
              <p:nvPr/>
            </p:nvSpPr>
            <p:spPr>
              <a:xfrm>
                <a:off x="6561544" y="3673817"/>
                <a:ext cx="465082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544" y="3673817"/>
                <a:ext cx="4650825" cy="509178"/>
              </a:xfrm>
              <a:prstGeom prst="rect">
                <a:avLst/>
              </a:prstGeom>
              <a:blipFill rotWithShape="1">
                <a:blip r:embed="rId5"/>
                <a:stretch>
                  <a:fillRect l="-2" t="-67" r="4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>
              <a:xfrm>
                <a:off x="5735771" y="2936030"/>
                <a:ext cx="570771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  <a:p>
                <a:r>
                  <a:rPr lang="en-US" sz="2400" dirty="0">
                    <a:latin typeface="+mj-lt"/>
                  </a:rPr>
                  <a:t>	then inside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71" y="2936030"/>
                <a:ext cx="5707716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8" t="-51" r="-198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5730227" y="4192488"/>
            <a:ext cx="1662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Else outside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6576345" y="4548083"/>
                <a:ext cx="13320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345" y="4548083"/>
                <a:ext cx="1332095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1" t="-46" r="11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1361032" y="1416551"/>
            <a:ext cx="2880000" cy="28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333182" y="3397695"/>
            <a:ext cx="2880000" cy="28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1365732" y="1416551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Union of Signed Distance Functions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2" name="Oval 21"/>
          <p:cNvSpPr/>
          <p:nvPr/>
        </p:nvSpPr>
        <p:spPr>
          <a:xfrm>
            <a:off x="1333182" y="3397695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2477392" y="3834886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392" y="3834886"/>
                <a:ext cx="415498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62" t="-26" r="112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2461117" y="3420845"/>
            <a:ext cx="89119" cy="45195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1731814" y="2863297"/>
                <a:ext cx="15952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14" y="2863297"/>
                <a:ext cx="1595244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1" t="-18" r="18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2376958" y="3863782"/>
            <a:ext cx="152478" cy="34468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447017" y="377965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1843796" y="4329069"/>
                <a:ext cx="15881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796" y="4329069"/>
                <a:ext cx="1588127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5" t="-59" r="24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5646781" y="2833401"/>
            <a:ext cx="5707019" cy="231733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6561544" y="3673817"/>
                <a:ext cx="372056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544" y="3673817"/>
                <a:ext cx="3720569" cy="509178"/>
              </a:xfrm>
              <a:prstGeom prst="rect">
                <a:avLst/>
              </a:prstGeom>
              <a:blipFill rotWithShape="1">
                <a:blip r:embed="rId4"/>
                <a:stretch>
                  <a:fillRect l="-2" t="-67" r="5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5735771" y="2936030"/>
                <a:ext cx="349563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j-lt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latin typeface="+mj-lt"/>
                  </a:rPr>
                  <a:t>	then inside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71" y="2936030"/>
                <a:ext cx="3495637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13" t="-51" r="12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5730227" y="4192488"/>
            <a:ext cx="1662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Else outside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6576345" y="4548083"/>
                <a:ext cx="3723776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345" y="4548083"/>
                <a:ext cx="3723776" cy="509178"/>
              </a:xfrm>
              <a:prstGeom prst="rect">
                <a:avLst/>
              </a:prstGeom>
              <a:blipFill rotWithShape="1">
                <a:blip r:embed="rId6"/>
                <a:stretch>
                  <a:fillRect l="-8" t="-42" r="1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/>
          <p:cNvSpPr/>
          <p:nvPr/>
        </p:nvSpPr>
        <p:spPr>
          <a:xfrm>
            <a:off x="7369712" y="3720729"/>
            <a:ext cx="314184" cy="457686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/>
          <p:cNvSpPr txBox="1"/>
          <p:nvPr/>
        </p:nvSpPr>
        <p:spPr>
          <a:xfrm>
            <a:off x="7360087" y="4157711"/>
            <a:ext cx="3102480" cy="424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accent2"/>
                </a:solidFill>
              </a:rPr>
              <a:t>Correct near outer boundary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3" name="Title 1"/>
          <p:cNvSpPr txBox="1"/>
          <p:nvPr/>
        </p:nvSpPr>
        <p:spPr>
          <a:xfrm>
            <a:off x="5126386" y="5160227"/>
            <a:ext cx="6590883" cy="955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Intuitively, we can consider collision detection with the union of two objects as collision detection with two separate objects.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 animBg="1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481558" y="5234067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32981" y="2435826"/>
            <a:ext cx="5956906" cy="9931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629204" y="4467151"/>
            <a:ext cx="110746" cy="169536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Quadratic Penalty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811658" y="1030194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penalty method applies a penalty force in the next update.  When the penalty potential is quadratic, the force is linear.</a:t>
            </a:r>
            <a:endParaRPr lang="en-US" sz="2400" dirty="0"/>
          </a:p>
        </p:txBody>
      </p:sp>
      <p:sp>
        <p:nvSpPr>
          <p:cNvPr id="11" name="Title 1"/>
          <p:cNvSpPr txBox="1"/>
          <p:nvPr/>
        </p:nvSpPr>
        <p:spPr>
          <a:xfrm>
            <a:off x="678550" y="584312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2"/>
                </a:solidFill>
              </a:rPr>
              <a:t>Surface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9066337" y="5682110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US" sz="2400" dirty="0"/>
          </a:p>
        </p:txBody>
      </p:sp>
      <p:sp>
        <p:nvSpPr>
          <p:cNvPr id="13" name="Title 1"/>
          <p:cNvSpPr txBox="1"/>
          <p:nvPr/>
        </p:nvSpPr>
        <p:spPr>
          <a:xfrm>
            <a:off x="9066336" y="487757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6178532" y="6162520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32" y="6162520"/>
                <a:ext cx="415498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148" t="-104" r="46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endCxn id="16" idx="0"/>
          </p:cNvCxnSpPr>
          <p:nvPr/>
        </p:nvCxnSpPr>
        <p:spPr>
          <a:xfrm flipH="1">
            <a:off x="6621867" y="5564228"/>
            <a:ext cx="41644" cy="59844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594030" y="51539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6972902" y="5568435"/>
                <a:ext cx="11167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902" y="5568435"/>
                <a:ext cx="1116781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54" t="-26" r="37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6530223" y="61626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463919" y="2633474"/>
            <a:ext cx="2180665" cy="6304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1676789" y="2735219"/>
                <a:ext cx="17958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j-lt"/>
                  </a:rPr>
                  <a:t>?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89" y="2735219"/>
                <a:ext cx="179587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2" t="-59" r="2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5228884" y="2533200"/>
                <a:ext cx="427052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Apply a force in the next update: </a:t>
                </a:r>
                <a:endParaRPr lang="en-US" altLang="zh-CN" sz="2400" dirty="0">
                  <a:latin typeface="+mj-lt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𝐟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altLang="zh-CN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84" y="2533200"/>
                <a:ext cx="4270528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7" t="-22" r="-138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6713512" y="4556665"/>
                <a:ext cx="1683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512" y="4556665"/>
                <a:ext cx="168366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7" t="-117" r="34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2185071" y="3459132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Done</a:t>
            </a:r>
            <a:endParaRPr lang="en-US" sz="2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012142" y="3164112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no</a:t>
            </a:r>
            <a:endParaRPr lang="en-US" sz="2400" dirty="0">
              <a:latin typeface="+mj-lt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576761" y="3267482"/>
            <a:ext cx="0" cy="284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633226" y="2966614"/>
            <a:ext cx="5391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644584" y="2547310"/>
            <a:ext cx="588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yes</a:t>
            </a:r>
            <a:endParaRPr lang="en-US" sz="2400" dirty="0">
              <a:latin typeface="+mj-lt"/>
            </a:endParaRPr>
          </a:p>
        </p:txBody>
      </p:sp>
      <p:sp>
        <p:nvSpPr>
          <p:cNvPr id="30" name="Title 1"/>
          <p:cNvSpPr txBox="1"/>
          <p:nvPr/>
        </p:nvSpPr>
        <p:spPr>
          <a:xfrm>
            <a:off x="6739950" y="3595888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penalty strength</a:t>
            </a:r>
            <a:endParaRPr lang="en-US" sz="18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7150012" y="3313681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69674" y="3308636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 rot="254506" flipH="1">
            <a:off x="6818500" y="5317817"/>
            <a:ext cx="145742" cy="92056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9" grpId="0"/>
      <p:bldP spid="30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1481558" y="4634745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noFill/>
          <a:ln w="508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481558" y="5234067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32981" y="2435826"/>
            <a:ext cx="5956906" cy="9931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738293" y="3807148"/>
            <a:ext cx="57630" cy="102042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Quadratic Penalty Method with a Buffer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/>
              <p:cNvSpPr txBox="1"/>
              <p:nvPr/>
            </p:nvSpPr>
            <p:spPr>
              <a:xfrm>
                <a:off x="678550" y="1038621"/>
                <a:ext cx="1091225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A buffer helps lessen the penetration issue. But it cannot strictly prevent penetration, no matter how large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 is.</a:t>
                </a:r>
                <a:endParaRPr lang="en-US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0" y="1038621"/>
                <a:ext cx="10912255" cy="1325563"/>
              </a:xfrm>
              <a:prstGeom prst="rect">
                <a:avLst/>
              </a:prstGeom>
              <a:blipFill rotWithShape="1">
                <a:blip r:embed="rId1"/>
                <a:stretch>
                  <a:fillRect l="-3" t="-30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/>
          <p:nvPr/>
        </p:nvSpPr>
        <p:spPr>
          <a:xfrm>
            <a:off x="678550" y="584312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2"/>
                </a:solidFill>
              </a:rPr>
              <a:t>Surface</a:t>
            </a:r>
            <a:endParaRPr lang="en-US" sz="2400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6283107" y="4877523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07" y="4877523"/>
                <a:ext cx="4154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00" t="-19" r="150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6729254" y="4377920"/>
            <a:ext cx="41644" cy="59844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6994359" y="4675914"/>
                <a:ext cx="14028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359" y="4675914"/>
                <a:ext cx="140282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3" t="-89" r="-1498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6626724" y="49872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463919" y="2633474"/>
            <a:ext cx="2180665" cy="6304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1676789" y="2735219"/>
                <a:ext cx="17846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+mj-lt"/>
                  </a:rPr>
                  <a:t>?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89" y="2735219"/>
                <a:ext cx="178465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2" t="-59" r="3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5228884" y="2533200"/>
                <a:ext cx="4270528" cy="878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Apply a force in the next update: </a:t>
                </a:r>
                <a:endParaRPr lang="en-US" altLang="zh-CN" sz="2400" dirty="0">
                  <a:latin typeface="+mj-lt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84" y="2533200"/>
                <a:ext cx="4270528" cy="878510"/>
              </a:xfrm>
              <a:prstGeom prst="rect">
                <a:avLst/>
              </a:prstGeom>
              <a:blipFill rotWithShape="1">
                <a:blip r:embed="rId5"/>
                <a:stretch>
                  <a:fillRect l="-7" t="-21" r="-138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6767556" y="3726038"/>
                <a:ext cx="1683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56" y="3726038"/>
                <a:ext cx="1683666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1" t="-107" b="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2185071" y="3459132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Done</a:t>
            </a:r>
            <a:endParaRPr lang="en-US" sz="2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012142" y="3164112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no</a:t>
            </a:r>
            <a:endParaRPr lang="en-US" sz="2400" dirty="0">
              <a:latin typeface="+mj-lt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576761" y="3267482"/>
            <a:ext cx="0" cy="284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633226" y="2966614"/>
            <a:ext cx="5391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644584" y="2547310"/>
            <a:ext cx="588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yes</a:t>
            </a:r>
            <a:endParaRPr lang="en-US" sz="2400" dirty="0">
              <a:latin typeface="+mj-lt"/>
            </a:endParaRPr>
          </a:p>
        </p:txBody>
      </p:sp>
      <p:sp>
        <p:nvSpPr>
          <p:cNvPr id="28" name="Left Brace 27"/>
          <p:cNvSpPr/>
          <p:nvPr/>
        </p:nvSpPr>
        <p:spPr>
          <a:xfrm rot="375984" flipH="1">
            <a:off x="6872353" y="4700234"/>
            <a:ext cx="157650" cy="38540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17409" y="5434787"/>
            <a:ext cx="187706" cy="42889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591207" y="5333294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207" y="5333294"/>
                <a:ext cx="402803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01" t="-122" r="154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9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481558" y="5234067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756922" y="2294819"/>
            <a:ext cx="5956906" cy="10941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718370" y="4027714"/>
            <a:ext cx="85201" cy="92776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Log-Barrier Penalty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itle 1"/>
              <p:cNvSpPr txBox="1"/>
              <p:nvPr/>
            </p:nvSpPr>
            <p:spPr>
              <a:xfrm>
                <a:off x="678550" y="983985"/>
                <a:ext cx="1091225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A log-barrier penalty potential ensures that the force can be large enough</a:t>
                </a:r>
                <a:r>
                  <a:rPr lang="en-US" sz="2400" dirty="0"/>
                  <a:t>.  But it assumes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will never happen!!!  To achieve that, it needs to adjust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5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0" y="983985"/>
                <a:ext cx="10912255" cy="1325563"/>
              </a:xfrm>
              <a:prstGeom prst="rect">
                <a:avLst/>
              </a:prstGeom>
              <a:blipFill rotWithShape="1">
                <a:blip r:embed="rId1"/>
                <a:stretch>
                  <a:fillRect l="-3" t="-28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/>
          <p:nvPr/>
        </p:nvSpPr>
        <p:spPr>
          <a:xfrm>
            <a:off x="678550" y="584312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2"/>
                </a:solidFill>
              </a:rPr>
              <a:t>Surface</a:t>
            </a:r>
            <a:endParaRPr lang="en-US" sz="2400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6283107" y="4877523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07" y="4877523"/>
                <a:ext cx="4154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00" t="-19" r="150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6729254" y="4377920"/>
            <a:ext cx="41644" cy="59844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626724" y="49872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3652825" y="2370422"/>
                <a:ext cx="4415055" cy="952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Always apply the penalty force as: </a:t>
                </a:r>
                <a:endParaRPr lang="en-US" altLang="zh-CN" sz="2400" dirty="0">
                  <a:latin typeface="+mj-lt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den>
                          </m:f>
                        </m:e>
                      </m:box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825" y="2370422"/>
                <a:ext cx="4415055" cy="952440"/>
              </a:xfrm>
              <a:prstGeom prst="rect">
                <a:avLst/>
              </a:prstGeom>
              <a:blipFill rotWithShape="1">
                <a:blip r:embed="rId3"/>
                <a:stretch>
                  <a:fillRect l="-7" t="-63" r="-182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6834220" y="4147087"/>
                <a:ext cx="1683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20" y="4147087"/>
                <a:ext cx="168366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1" t="-116" r="37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V="1">
            <a:off x="7101881" y="5638408"/>
            <a:ext cx="40862" cy="587201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051267" y="555106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itle 1"/>
          <p:cNvSpPr txBox="1"/>
          <p:nvPr/>
        </p:nvSpPr>
        <p:spPr>
          <a:xfrm>
            <a:off x="7193357" y="5707905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???</a:t>
            </a:r>
            <a:endParaRPr lang="en-US" sz="2400" b="1" dirty="0"/>
          </a:p>
        </p:txBody>
      </p:sp>
      <p:sp>
        <p:nvSpPr>
          <p:cNvPr id="37" name="Title 1"/>
          <p:cNvSpPr txBox="1"/>
          <p:nvPr/>
        </p:nvSpPr>
        <p:spPr>
          <a:xfrm>
            <a:off x="5009122" y="3508681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barrier strength</a:t>
            </a:r>
            <a:endParaRPr lang="en-US" sz="18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5647782" y="3226474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767444" y="3221429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A Short Summary of Penalty Methods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713355" y="1719898"/>
            <a:ext cx="10515600" cy="374473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The use of step size adjustment is a must.</a:t>
            </a:r>
            <a:endParaRPr lang="en-US" sz="24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To avoid overshooting.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To avoid penetration in log-barrier methods.</a:t>
            </a:r>
            <a:endParaRPr lang="en-US" sz="20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Log-barrier method can be limited within a buffer as well.</a:t>
            </a:r>
            <a:endParaRPr lang="en-US" sz="24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Li et al. 2020. </a:t>
            </a:r>
            <a:r>
              <a:rPr lang="en-US" sz="2000" i="1" dirty="0">
                <a:latin typeface="+mj-lt"/>
              </a:rPr>
              <a:t>Incremental Potential Contact: Intersection- and Inversion-free Large Deformation Dynamics</a:t>
            </a:r>
            <a:r>
              <a:rPr lang="en-US" sz="2000" dirty="0">
                <a:latin typeface="+mj-lt"/>
              </a:rPr>
              <a:t>. TOG.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Wu et al. 2020. </a:t>
            </a:r>
            <a:r>
              <a:rPr lang="en-US" sz="2000" i="1" dirty="0">
                <a:latin typeface="+mj-lt"/>
              </a:rPr>
              <a:t>A Safe and Fast Repulsion Method for GPU-based Cloth Self Collisions</a:t>
            </a:r>
            <a:r>
              <a:rPr lang="en-US" sz="2000" dirty="0">
                <a:latin typeface="+mj-lt"/>
              </a:rPr>
              <a:t>. TOG.</a:t>
            </a:r>
            <a:endParaRPr lang="en-US" sz="2000" dirty="0">
              <a:latin typeface="+mj-lt"/>
            </a:endParaRPr>
          </a:p>
          <a:p>
            <a:pPr lvl="1"/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Frictional contacts are difficult to handle.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332980" y="2654748"/>
            <a:ext cx="6563973" cy="6304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687074" y="4467151"/>
            <a:ext cx="52876" cy="8094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Impulse Method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8" name="Title 1"/>
          <p:cNvSpPr txBox="1"/>
          <p:nvPr/>
        </p:nvSpPr>
        <p:spPr>
          <a:xfrm>
            <a:off x="747810" y="1207588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 impulse method assumes that collision changes the position and the velocity all of sudden.</a:t>
            </a:r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1481558" y="5234067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/>
          <p:nvPr/>
        </p:nvSpPr>
        <p:spPr>
          <a:xfrm>
            <a:off x="678550" y="584312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2"/>
                </a:solidFill>
              </a:rPr>
              <a:t>Surface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9066337" y="5682110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US" sz="2400" dirty="0"/>
          </a:p>
        </p:txBody>
      </p:sp>
      <p:sp>
        <p:nvSpPr>
          <p:cNvPr id="13" name="Title 1"/>
          <p:cNvSpPr txBox="1"/>
          <p:nvPr/>
        </p:nvSpPr>
        <p:spPr>
          <a:xfrm>
            <a:off x="9066336" y="487757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6178532" y="6162520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32" y="6162520"/>
                <a:ext cx="415498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148" t="-104" r="46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endCxn id="16" idx="0"/>
          </p:cNvCxnSpPr>
          <p:nvPr/>
        </p:nvCxnSpPr>
        <p:spPr>
          <a:xfrm flipH="1">
            <a:off x="6621867" y="5347502"/>
            <a:ext cx="56725" cy="815166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594030" y="51539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6673111" y="5750742"/>
                <a:ext cx="1459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111" y="5750742"/>
                <a:ext cx="145924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6" t="-39" r="-1964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6530223" y="61626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463919" y="2633474"/>
            <a:ext cx="2180665" cy="6304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1676789" y="2735219"/>
                <a:ext cx="17958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j-lt"/>
                  </a:rPr>
                  <a:t>?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89" y="2735219"/>
                <a:ext cx="179587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2" t="-59" r="2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4437240" y="2739139"/>
                <a:ext cx="6459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40" y="2739139"/>
                <a:ext cx="6459717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8" t="-83" r="6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6713512" y="4556665"/>
                <a:ext cx="1683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512" y="4556665"/>
                <a:ext cx="168366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7" t="-117" r="34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1"/>
          <p:cNvSpPr txBox="1"/>
          <p:nvPr/>
        </p:nvSpPr>
        <p:spPr>
          <a:xfrm>
            <a:off x="4949085" y="3089053"/>
            <a:ext cx="6438686" cy="866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2"/>
                </a:solidFill>
              </a:rPr>
              <a:t>What about velocity and friction? 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185071" y="3459132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Done</a:t>
            </a:r>
            <a:endParaRPr lang="en-US" sz="2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012142" y="3164112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no</a:t>
            </a:r>
            <a:endParaRPr lang="en-US" sz="2400" dirty="0">
              <a:latin typeface="+mj-lt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576761" y="3267482"/>
            <a:ext cx="0" cy="284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633226" y="2966614"/>
            <a:ext cx="5391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644584" y="2547310"/>
            <a:ext cx="588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yes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5867606" y="4813433"/>
                <a:ext cx="900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06" y="4813433"/>
                <a:ext cx="900375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3" t="-29" r="17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11040065" y="4619511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Rounded Rectangle 40"/>
          <p:cNvSpPr/>
          <p:nvPr/>
        </p:nvSpPr>
        <p:spPr>
          <a:xfrm>
            <a:off x="4776774" y="4623616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8" name="Title 1"/>
          <p:cNvSpPr txBox="1"/>
          <p:nvPr/>
        </p:nvSpPr>
        <p:spPr>
          <a:xfrm>
            <a:off x="6453308" y="2311820"/>
            <a:ext cx="4503642" cy="36373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Last week…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25" t="-111" r="44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25" t="-61" r="44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5630666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91" t="-111" r="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91" t="-61" r="9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Matrix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Rotate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5" t="-76" r="1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8" t="-72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blipFill rotWithShape="1">
                <a:blip r:embed="rId5"/>
                <a:stretch>
                  <a:fillRect l="-8" t="-5" r="4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𝐫𝐞𝐟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blipFill rotWithShape="1">
                <a:blip r:embed="rId6"/>
                <a:stretch>
                  <a:fillRect l="-4" t="-145" b="-2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box>
                                      <m:box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box>
                                              <m:box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ox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box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box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blipFill rotWithShape="1">
                <a:blip r:embed="rId7"/>
                <a:stretch>
                  <a:fillRect l="-15" t="-52" r="11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6" t="-63" r="9" b="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 txBox="1"/>
          <p:nvPr/>
        </p:nvSpPr>
        <p:spPr>
          <a:xfrm>
            <a:off x="1108759" y="3558370"/>
            <a:ext cx="3578578" cy="23853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0" t="-111" r="5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0" t="-61" r="59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/>
          <p:cNvSpPr/>
          <p:nvPr/>
        </p:nvSpPr>
        <p:spPr>
          <a:xfrm>
            <a:off x="296107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11" t="-202" r="7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</m:box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7" t="-102" r="3" b="-3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box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7" t="-175" r="3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2" t="-19" r="81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32" t="-141" r="81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blipFill rotWithShape="1">
                <a:blip r:embed="rId14"/>
                <a:stretch>
                  <a:fillRect l="-15" t="-40" r="1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itle 1"/>
              <p:cNvSpPr txBox="1"/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In practice, we update the same state variable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over time.  </a:t>
                </a:r>
                <a:endParaRPr lang="en-US" sz="2400" dirty="0"/>
              </a:p>
            </p:txBody>
          </p:sp>
        </mc:Choice>
        <mc:Fallback>
          <p:sp>
            <p:nvSpPr>
              <p:cNvPr id="4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  <a:blipFill rotWithShape="1">
                <a:blip r:embed="rId15"/>
                <a:stretch>
                  <a:fillRect l="-4" t="-29" r="1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/>
          <p:cNvSpPr/>
          <p:nvPr/>
        </p:nvSpPr>
        <p:spPr>
          <a:xfrm>
            <a:off x="1235049" y="3647808"/>
            <a:ext cx="2131605" cy="457686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23360" y="2425399"/>
            <a:ext cx="2653891" cy="895843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2908454" y="2088130"/>
            <a:ext cx="8619366" cy="11020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4632512" y="3816084"/>
            <a:ext cx="7088558" cy="232885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Rectangle 63"/>
          <p:cNvSpPr/>
          <p:nvPr/>
        </p:nvSpPr>
        <p:spPr>
          <a:xfrm>
            <a:off x="919277" y="4418168"/>
            <a:ext cx="3182566" cy="17322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919277" y="4418169"/>
            <a:ext cx="3182565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Impulse Method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493044" y="2414256"/>
                <a:ext cx="1765227" cy="46166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+mj-lt"/>
                  </a:rPr>
                  <a:t>?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" y="2414256"/>
                <a:ext cx="1765227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376" t="-1510" r="-348" b="-137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/>
              <p:cNvSpPr/>
              <p:nvPr/>
            </p:nvSpPr>
            <p:spPr>
              <a:xfrm>
                <a:off x="2040837" y="4793385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37" y="4793385"/>
                <a:ext cx="41549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40" t="-88" r="37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>
            <a:off x="2469551" y="3970938"/>
            <a:ext cx="0" cy="127350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2448880" y="3813981"/>
                <a:ext cx="4635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80" y="3813981"/>
                <a:ext cx="463588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69" t="-37" r="77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/>
          <p:cNvSpPr/>
          <p:nvPr/>
        </p:nvSpPr>
        <p:spPr>
          <a:xfrm>
            <a:off x="684692" y="1419221"/>
            <a:ext cx="9260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Changing the position is not enough, we must change the velocity as well.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/>
              <p:cNvSpPr/>
              <p:nvPr/>
            </p:nvSpPr>
            <p:spPr>
              <a:xfrm>
                <a:off x="3043525" y="2163954"/>
                <a:ext cx="2179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525" y="2163954"/>
                <a:ext cx="217976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8" t="-110" r="19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/>
          <p:cNvCxnSpPr/>
          <p:nvPr/>
        </p:nvCxnSpPr>
        <p:spPr>
          <a:xfrm>
            <a:off x="2489358" y="5249370"/>
            <a:ext cx="607205" cy="553304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/>
              <p:cNvSpPr/>
              <p:nvPr/>
            </p:nvSpPr>
            <p:spPr>
              <a:xfrm>
                <a:off x="3061917" y="2617040"/>
                <a:ext cx="19514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917" y="2617040"/>
                <a:ext cx="195149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0" t="-44" r="5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Rectangle 100"/>
              <p:cNvSpPr/>
              <p:nvPr/>
            </p:nvSpPr>
            <p:spPr>
              <a:xfrm>
                <a:off x="5673112" y="2198991"/>
                <a:ext cx="23241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112" y="2198991"/>
                <a:ext cx="232416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" t="-135" r="4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/>
              <p:cNvSpPr/>
              <p:nvPr/>
            </p:nvSpPr>
            <p:spPr>
              <a:xfrm>
                <a:off x="6059160" y="4300079"/>
                <a:ext cx="43020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𝐍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160" y="4300079"/>
                <a:ext cx="4302075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5" t="-107" r="13" b="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5692053" y="2625619"/>
                <a:ext cx="1929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053" y="2625619"/>
                <a:ext cx="1929374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8" t="-115" r="8" b="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ctangle 104"/>
              <p:cNvSpPr/>
              <p:nvPr/>
            </p:nvSpPr>
            <p:spPr>
              <a:xfrm>
                <a:off x="6098488" y="4813733"/>
                <a:ext cx="43672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488" y="4813733"/>
                <a:ext cx="4367286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3" t="-94" r="8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/>
          <p:cNvCxnSpPr>
            <a:stCxn id="27" idx="3"/>
          </p:cNvCxnSpPr>
          <p:nvPr/>
        </p:nvCxnSpPr>
        <p:spPr>
          <a:xfrm>
            <a:off x="2258271" y="2645089"/>
            <a:ext cx="5391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1013556" y="3067571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Done</a:t>
            </a:r>
            <a:endParaRPr lang="en-US" sz="2400" dirty="0">
              <a:latin typeface="+mj-lt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840627" y="2772551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no</a:t>
            </a:r>
            <a:endParaRPr lang="en-US" sz="2400" dirty="0">
              <a:latin typeface="+mj-lt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405246" y="2875921"/>
            <a:ext cx="0" cy="284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2269629" y="2225785"/>
            <a:ext cx="588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yes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4735285" y="3875075"/>
                <a:ext cx="69075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+mj-lt"/>
                  </a:rPr>
                  <a:t> should be minimized but not violating Coulomb’s law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285" y="3875075"/>
                <a:ext cx="6907557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" t="-66" r="2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tangle 115"/>
          <p:cNvSpPr/>
          <p:nvPr/>
        </p:nvSpPr>
        <p:spPr>
          <a:xfrm>
            <a:off x="4756306" y="5225459"/>
            <a:ext cx="1470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</a:t>
            </a:r>
            <a:r>
              <a:rPr lang="en-US" sz="2400" dirty="0">
                <a:latin typeface="+mj-lt"/>
              </a:rPr>
              <a:t>herefore,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/>
              <p:cNvSpPr/>
              <p:nvPr/>
            </p:nvSpPr>
            <p:spPr>
              <a:xfrm>
                <a:off x="5502855" y="5645040"/>
                <a:ext cx="55252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𝐍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𝐍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US" altLang="zh-CN" sz="24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855" y="5645040"/>
                <a:ext cx="5525230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0" t="-114" r="1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itle 1"/>
          <p:cNvSpPr txBox="1"/>
          <p:nvPr/>
        </p:nvSpPr>
        <p:spPr>
          <a:xfrm>
            <a:off x="7304684" y="6089887"/>
            <a:ext cx="2683012" cy="424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dynamic friction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7043551" y="5688585"/>
            <a:ext cx="3430412" cy="412868"/>
          </a:xfrm>
          <a:prstGeom prst="round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5" name="Rounded Rectangle 124"/>
          <p:cNvSpPr/>
          <p:nvPr/>
        </p:nvSpPr>
        <p:spPr>
          <a:xfrm>
            <a:off x="10545432" y="5686528"/>
            <a:ext cx="229038" cy="403359"/>
          </a:xfrm>
          <a:prstGeom prst="round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6" name="Title 1"/>
          <p:cNvSpPr txBox="1"/>
          <p:nvPr/>
        </p:nvSpPr>
        <p:spPr>
          <a:xfrm>
            <a:off x="9693871" y="6096688"/>
            <a:ext cx="2046451" cy="424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</a:rPr>
              <a:t>static friction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/>
              <p:cNvSpPr/>
              <p:nvPr/>
            </p:nvSpPr>
            <p:spPr>
              <a:xfrm>
                <a:off x="8250241" y="2397965"/>
                <a:ext cx="31076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241" y="2397965"/>
                <a:ext cx="3107646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10" t="-44" r="9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Rectangle 127"/>
          <p:cNvSpPr/>
          <p:nvPr/>
        </p:nvSpPr>
        <p:spPr>
          <a:xfrm>
            <a:off x="10745925" y="2793523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Done</a:t>
            </a:r>
            <a:endParaRPr lang="en-US" sz="2400" dirty="0">
              <a:latin typeface="+mj-lt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2489358" y="5221556"/>
            <a:ext cx="607205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478472" y="5244805"/>
            <a:ext cx="0" cy="58057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376991" y="512991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/>
              <p:cNvSpPr/>
              <p:nvPr/>
            </p:nvSpPr>
            <p:spPr>
              <a:xfrm>
                <a:off x="1946171" y="5490489"/>
                <a:ext cx="5735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71" y="5490489"/>
                <a:ext cx="573555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93" t="-60" r="8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 137"/>
              <p:cNvSpPr/>
              <p:nvPr/>
            </p:nvSpPr>
            <p:spPr>
              <a:xfrm>
                <a:off x="2844374" y="4705564"/>
                <a:ext cx="5655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374" y="4705564"/>
                <a:ext cx="565539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37" t="-46" r="106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Rectangle 138"/>
              <p:cNvSpPr/>
              <p:nvPr/>
            </p:nvSpPr>
            <p:spPr>
              <a:xfrm>
                <a:off x="3005236" y="5558821"/>
                <a:ext cx="420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9" name="Rectangle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36" y="5558821"/>
                <a:ext cx="420308" cy="461665"/>
              </a:xfrm>
              <a:prstGeom prst="rect">
                <a:avLst/>
              </a:prstGeom>
              <a:blipFill rotWithShape="1">
                <a:blip r:embed="rId15"/>
                <a:stretch>
                  <a:fillRect l="-99" t="-7" r="8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Left Brace 139"/>
          <p:cNvSpPr/>
          <p:nvPr/>
        </p:nvSpPr>
        <p:spPr>
          <a:xfrm>
            <a:off x="3009963" y="2400519"/>
            <a:ext cx="98874" cy="49501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Left Brace 140"/>
          <p:cNvSpPr/>
          <p:nvPr/>
        </p:nvSpPr>
        <p:spPr>
          <a:xfrm>
            <a:off x="5583238" y="2402165"/>
            <a:ext cx="98874" cy="49501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ight Arrow 145"/>
          <p:cNvSpPr/>
          <p:nvPr/>
        </p:nvSpPr>
        <p:spPr>
          <a:xfrm>
            <a:off x="5233681" y="2451819"/>
            <a:ext cx="302652" cy="4005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ight Arrow 146"/>
          <p:cNvSpPr/>
          <p:nvPr/>
        </p:nvSpPr>
        <p:spPr>
          <a:xfrm>
            <a:off x="7994681" y="2451819"/>
            <a:ext cx="302652" cy="4005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Slide Number Placeholder 4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01" grpId="0"/>
      <p:bldP spid="103" grpId="0"/>
      <p:bldP spid="104" grpId="0"/>
      <p:bldP spid="105" grpId="0"/>
      <p:bldP spid="115" grpId="0"/>
      <p:bldP spid="116" grpId="0"/>
      <p:bldP spid="117" grpId="0"/>
      <p:bldP spid="123" grpId="0"/>
      <p:bldP spid="124" grpId="0" animBg="1"/>
      <p:bldP spid="125" grpId="0" animBg="1"/>
      <p:bldP spid="126" grpId="0"/>
      <p:bldP spid="127" grpId="0"/>
      <p:bldP spid="128" grpId="0"/>
      <p:bldP spid="141" grpId="0" animBg="1"/>
      <p:bldP spid="146" grpId="0" animBg="1"/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9279" y="2899881"/>
            <a:ext cx="11353442" cy="10582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Rigid Body Collision </a:t>
            </a:r>
            <a:br>
              <a:rPr lang="en-US" b="1" dirty="0"/>
            </a:br>
            <a:r>
              <a:rPr lang="en-US" b="1" dirty="0"/>
              <a:t>Detection and Response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/>
          <p:nvPr/>
        </p:nvSpPr>
        <p:spPr>
          <a:xfrm>
            <a:off x="8454578" y="1854021"/>
            <a:ext cx="3529618" cy="440416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6" name="Title 1"/>
          <p:cNvSpPr txBox="1"/>
          <p:nvPr/>
        </p:nvSpPr>
        <p:spPr>
          <a:xfrm>
            <a:off x="4302523" y="1854021"/>
            <a:ext cx="3412771" cy="440416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5" name="Title 1"/>
          <p:cNvSpPr txBox="1"/>
          <p:nvPr/>
        </p:nvSpPr>
        <p:spPr>
          <a:xfrm>
            <a:off x="152234" y="1854020"/>
            <a:ext cx="3412771" cy="440416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Remember that…</a:t>
            </a:r>
            <a:endParaRPr lang="en-US" b="1" dirty="0"/>
          </a:p>
        </p:txBody>
      </p:sp>
      <p:sp>
        <p:nvSpPr>
          <p:cNvPr id="7" name="Title 1"/>
          <p:cNvSpPr txBox="1"/>
          <p:nvPr/>
        </p:nvSpPr>
        <p:spPr>
          <a:xfrm>
            <a:off x="850758" y="1175103"/>
            <a:ext cx="11341242" cy="60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If a rigid body cannot deform,</a:t>
            </a:r>
            <a:r>
              <a:rPr lang="zh-CN" altLang="en-US" sz="2400" dirty="0"/>
              <a:t> </a:t>
            </a:r>
            <a:r>
              <a:rPr lang="en-US" altLang="zh-CN" sz="2400" dirty="0"/>
              <a:t>its motion consists of two parts: translation and rotation. </a:t>
            </a:r>
            <a:endParaRPr lang="en-US" sz="2400" b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775912" y="2392237"/>
            <a:ext cx="0" cy="333694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4521" y="4320906"/>
            <a:ext cx="32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6" y="2870773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5933626" y="2392237"/>
            <a:ext cx="0" cy="333694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402235" y="4320906"/>
            <a:ext cx="32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4086">
            <a:off x="4763832" y="2921569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/>
          <p:nvPr/>
        </p:nvCxnSpPr>
        <p:spPr>
          <a:xfrm flipV="1">
            <a:off x="10072102" y="2392237"/>
            <a:ext cx="0" cy="318447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540711" y="4320906"/>
            <a:ext cx="32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4086">
            <a:off x="9643347" y="1855492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/>
          <p:cNvSpPr/>
          <p:nvPr/>
        </p:nvSpPr>
        <p:spPr>
          <a:xfrm>
            <a:off x="7801941" y="3719282"/>
            <a:ext cx="593827" cy="128854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44446" y="363863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2304992" y="334965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92" y="3349655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19" t="-8" r="37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6344862" y="34396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0884373" y="23005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10766640" y="302825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855230" y="42292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632070" y="4225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6227100" y="307036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100" y="3070367"/>
                <a:ext cx="48601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0" t="-38" r="109" b="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10249897" y="1944375"/>
                <a:ext cx="17972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897" y="1944375"/>
                <a:ext cx="1797297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0" t="-1" r="34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10544868" y="2857803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4868" y="2857803"/>
                <a:ext cx="108135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" t="-82" r="1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5206546" y="4304563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546" y="4304563"/>
                <a:ext cx="108135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7" t="-144" r="12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966464" y="4295009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64" y="4295009"/>
                <a:ext cx="108135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58" t="-136" r="54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/>
          <p:cNvSpPr/>
          <p:nvPr/>
        </p:nvSpPr>
        <p:spPr>
          <a:xfrm>
            <a:off x="9983414" y="423368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9334730" y="4308985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30" y="4308985"/>
                <a:ext cx="108135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21" t="-138" r="17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itle 1"/>
              <p:cNvSpPr txBox="1"/>
              <p:nvPr/>
            </p:nvSpPr>
            <p:spPr>
              <a:xfrm rot="16200000">
                <a:off x="3021988" y="2167739"/>
                <a:ext cx="1804789" cy="6591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rotate by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1988" y="2167739"/>
                <a:ext cx="1804789" cy="659170"/>
              </a:xfrm>
              <a:prstGeom prst="rect">
                <a:avLst/>
              </a:prstGeom>
              <a:blipFill rotWithShape="1">
                <a:blip r:embed="rId7"/>
                <a:stretch>
                  <a:fillRect l="31735" t="-86966" r="31744" b="-86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itle 1"/>
              <p:cNvSpPr txBox="1"/>
              <p:nvPr/>
            </p:nvSpPr>
            <p:spPr>
              <a:xfrm rot="16200000">
                <a:off x="7199236" y="2426829"/>
                <a:ext cx="1804789" cy="6591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translate by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99236" y="2426829"/>
                <a:ext cx="1804789" cy="659170"/>
              </a:xfrm>
              <a:prstGeom prst="rect">
                <a:avLst/>
              </a:prstGeom>
              <a:blipFill rotWithShape="1">
                <a:blip r:embed="rId8"/>
                <a:stretch>
                  <a:fillRect l="31723" t="-86968" r="31756" b="-86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ight Arrow 57"/>
          <p:cNvSpPr/>
          <p:nvPr/>
        </p:nvSpPr>
        <p:spPr>
          <a:xfrm>
            <a:off x="3653142" y="3718987"/>
            <a:ext cx="593827" cy="128854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/>
          <p:cNvSpPr txBox="1"/>
          <p:nvPr/>
        </p:nvSpPr>
        <p:spPr>
          <a:xfrm>
            <a:off x="304718" y="5656789"/>
            <a:ext cx="3078201" cy="60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Local Space (reference)</a:t>
            </a:r>
            <a:endParaRPr lang="en-US" sz="2400" dirty="0"/>
          </a:p>
        </p:txBody>
      </p:sp>
      <p:sp>
        <p:nvSpPr>
          <p:cNvPr id="63" name="Title 1"/>
          <p:cNvSpPr txBox="1"/>
          <p:nvPr/>
        </p:nvSpPr>
        <p:spPr>
          <a:xfrm>
            <a:off x="8758922" y="5673371"/>
            <a:ext cx="2934883" cy="60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World Space (current)</a:t>
            </a:r>
            <a:endParaRPr 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US" b="1" dirty="0"/>
              <a:t> Collision Detection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1" name="Rectangle 60"/>
          <p:cNvSpPr/>
          <p:nvPr/>
        </p:nvSpPr>
        <p:spPr>
          <a:xfrm>
            <a:off x="5643216" y="2048615"/>
            <a:ext cx="6051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When the body is made of many vertices, we can detect its collision by testing each vertex:</a:t>
            </a:r>
            <a:endParaRPr lang="en-US" sz="2400" dirty="0">
              <a:latin typeface="+mj-lt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140842" y="3895318"/>
            <a:ext cx="4856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No a perfect solution, but acceptable (will come back to this weeks later…)</a:t>
            </a:r>
            <a:endParaRPr lang="en-US" sz="2400" dirty="0">
              <a:latin typeface="+mj-lt"/>
            </a:endParaRPr>
          </a:p>
        </p:txBody>
      </p: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868">
            <a:off x="1090171" y="1193862"/>
            <a:ext cx="3384537" cy="3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505685" y="4624109"/>
            <a:ext cx="4752115" cy="1732241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494800" y="4624110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3285737" y="207508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2579935" y="23765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3927475" y="235066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2094116" y="422013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3104739" y="440342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/>
          <p:cNvSpPr/>
          <p:nvPr/>
        </p:nvSpPr>
        <p:spPr>
          <a:xfrm>
            <a:off x="2488291" y="471047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/>
          <p:cNvSpPr/>
          <p:nvPr/>
        </p:nvSpPr>
        <p:spPr>
          <a:xfrm>
            <a:off x="1763901" y="151500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1382008" y="23765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1020989" y="198256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/>
          <p:cNvSpPr/>
          <p:nvPr/>
        </p:nvSpPr>
        <p:spPr>
          <a:xfrm>
            <a:off x="1049609" y="256065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2185760" y="166114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/>
          <p:cNvSpPr/>
          <p:nvPr/>
        </p:nvSpPr>
        <p:spPr>
          <a:xfrm>
            <a:off x="1763901" y="252056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1112633" y="33150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1550246" y="389505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4341131" y="27919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/>
          <p:cNvSpPr/>
          <p:nvPr/>
        </p:nvSpPr>
        <p:spPr>
          <a:xfrm>
            <a:off x="4721632" y="31771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4341131" y="366160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3711731" y="403685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7261457" y="2943267"/>
                <a:ext cx="21968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4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457" y="2943267"/>
                <a:ext cx="219681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1" t="-11" r="27" b="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473652" y="4885753"/>
                <a:ext cx="21968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52" y="4885753"/>
                <a:ext cx="219681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1" t="-17" r="8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19" t="-85" r="37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H="1">
            <a:off x="2609752" y="3355073"/>
            <a:ext cx="379402" cy="135540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901620" y="32602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8" t="-104" r="30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US" b="1" dirty="0"/>
              <a:t> Collision Response by Impulse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868">
            <a:off x="1090171" y="1193862"/>
            <a:ext cx="3384537" cy="3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05685" y="4624109"/>
            <a:ext cx="4752115" cy="1732241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94800" y="4624110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679921" y="1529189"/>
            <a:ext cx="1374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Vertex </a:t>
            </a:r>
            <a:r>
              <a:rPr lang="en-US" altLang="zh-CN" sz="2400" i="1" dirty="0" err="1">
                <a:latin typeface="+mj-lt"/>
                <a:ea typeface="Cambria Math" panose="02040503050406030204" pitchFamily="18" charset="0"/>
              </a:rPr>
              <a:t>i</a:t>
            </a:r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2123778" y="475539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78" y="4755390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70" t="-138" r="119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>
            <a:off x="2589178" y="4802124"/>
            <a:ext cx="795786" cy="167897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2488291" y="471047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9" t="-147" r="118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6576804" y="2040830"/>
                <a:ext cx="21968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804" y="2040830"/>
                <a:ext cx="219681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" t="-156" r="21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6661150" y="2461895"/>
                <a:ext cx="2616200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50" y="2461895"/>
                <a:ext cx="2616200" cy="3689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itle 1"/>
          <p:cNvSpPr txBox="1"/>
          <p:nvPr/>
        </p:nvSpPr>
        <p:spPr>
          <a:xfrm>
            <a:off x="6422359" y="3190785"/>
            <a:ext cx="171556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linear velocity</a:t>
            </a:r>
            <a:endParaRPr lang="en-US" sz="18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7566112" y="288745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685774" y="2882407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 txBox="1"/>
          <p:nvPr/>
        </p:nvSpPr>
        <p:spPr>
          <a:xfrm>
            <a:off x="7935197" y="3190422"/>
            <a:ext cx="1715563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angular velocity</a:t>
            </a:r>
            <a:endParaRPr lang="en-US" sz="1800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8106807" y="2890988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236408" y="2885943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609752" y="3355073"/>
            <a:ext cx="379402" cy="135540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Left Brace 61"/>
          <p:cNvSpPr/>
          <p:nvPr/>
        </p:nvSpPr>
        <p:spPr>
          <a:xfrm>
            <a:off x="6660867" y="2246357"/>
            <a:ext cx="98874" cy="49501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/>
              <p:cNvSpPr/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8" t="-104" r="30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/>
          <p:cNvCxnSpPr/>
          <p:nvPr/>
        </p:nvCxnSpPr>
        <p:spPr>
          <a:xfrm flipH="1" flipV="1">
            <a:off x="759914" y="1208939"/>
            <a:ext cx="3270110" cy="3206705"/>
          </a:xfrm>
          <a:prstGeom prst="line">
            <a:avLst/>
          </a:prstGeom>
          <a:ln w="508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2503141" y="327485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41" y="3274851"/>
                <a:ext cx="486013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25" t="-42" r="43" b="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2901620" y="32602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Arc 62"/>
          <p:cNvSpPr/>
          <p:nvPr/>
        </p:nvSpPr>
        <p:spPr>
          <a:xfrm rot="13544147">
            <a:off x="1919094" y="1375595"/>
            <a:ext cx="1901479" cy="3740475"/>
          </a:xfrm>
          <a:prstGeom prst="arc">
            <a:avLst>
              <a:gd name="adj1" fmla="val 4819317"/>
              <a:gd name="adj2" fmla="val 16928716"/>
            </a:avLst>
          </a:prstGeom>
          <a:ln w="50800">
            <a:solidFill>
              <a:schemeClr val="accent2">
                <a:lumMod val="40000"/>
                <a:lumOff val="6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1126412" y="1223618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12" y="1223618"/>
                <a:ext cx="50045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11" t="-132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9786444" y="2015524"/>
            <a:ext cx="1374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(Position)</a:t>
            </a:r>
            <a:endParaRPr lang="en-US" sz="2400" dirty="0">
              <a:latin typeface="+mj-lt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786444" y="2447698"/>
            <a:ext cx="1374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(Velocity)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/>
              <p:cNvSpPr/>
              <p:nvPr/>
            </p:nvSpPr>
            <p:spPr>
              <a:xfrm>
                <a:off x="5591767" y="3908944"/>
                <a:ext cx="567540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latin typeface="+mj-lt"/>
                    <a:ea typeface="Cambria Math" panose="02040503050406030204" pitchFamily="18" charset="0"/>
                  </a:rPr>
                  <a:t>Problem</a:t>
                </a:r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: we cannot directly modify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, since they not state variables.  They are indirectly determined.  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767" y="3908944"/>
                <a:ext cx="5675406" cy="1200329"/>
              </a:xfrm>
              <a:prstGeom prst="rect">
                <a:avLst/>
              </a:prstGeom>
              <a:blipFill rotWithShape="1">
                <a:blip r:embed="rId9"/>
                <a:stretch>
                  <a:fillRect l="-10" t="-43" r="6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>
              <a:xfrm>
                <a:off x="5591767" y="5271146"/>
                <a:ext cx="59031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latin typeface="+mj-lt"/>
                    <a:ea typeface="Cambria Math" panose="02040503050406030204" pitchFamily="18" charset="0"/>
                  </a:rPr>
                  <a:t>Solution</a:t>
                </a:r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: we will find a way to modify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</m:oMath>
                </a14:m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.  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767" y="5271146"/>
                <a:ext cx="5903131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0" t="-2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US" b="1" dirty="0"/>
              <a:t> Collision Response by Impulse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868">
            <a:off x="1090171" y="1193862"/>
            <a:ext cx="3384537" cy="3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05685" y="4624109"/>
            <a:ext cx="4752115" cy="1732241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94800" y="4624110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5472473" y="1249015"/>
                <a:ext cx="622295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What happens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when an impulse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is applied at vertex </a:t>
                </a:r>
                <a:r>
                  <a:rPr lang="en-US" sz="2400" i="1" dirty="0" err="1"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?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473" y="1249015"/>
                <a:ext cx="6222952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" t="-73" r="10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2055520" y="463620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20" y="4636200"/>
                <a:ext cx="48601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" t="-18" r="54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6739321" y="1992847"/>
                <a:ext cx="2980521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</m:box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321" y="1992847"/>
                <a:ext cx="2980521" cy="521553"/>
              </a:xfrm>
              <a:prstGeom prst="rect">
                <a:avLst/>
              </a:prstGeom>
              <a:blipFill rotWithShape="1">
                <a:blip r:embed="rId4"/>
                <a:stretch>
                  <a:fillRect l="-2" t="-42" r="18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19" t="-85" r="37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6463239" y="2511777"/>
                <a:ext cx="3693934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𝛚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p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39" y="2511777"/>
                <a:ext cx="3693934" cy="377667"/>
              </a:xfrm>
              <a:prstGeom prst="rect">
                <a:avLst/>
              </a:prstGeom>
              <a:blipFill rotWithShape="1">
                <a:blip r:embed="rId6"/>
                <a:stretch>
                  <a:fillRect l="-6" t="-93" r="9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/>
          <p:cNvCxnSpPr/>
          <p:nvPr/>
        </p:nvCxnSpPr>
        <p:spPr>
          <a:xfrm flipH="1">
            <a:off x="2609752" y="3355073"/>
            <a:ext cx="379402" cy="135540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901620" y="32602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Left Brace 61"/>
          <p:cNvSpPr/>
          <p:nvPr/>
        </p:nvSpPr>
        <p:spPr>
          <a:xfrm>
            <a:off x="6491180" y="2268802"/>
            <a:ext cx="98874" cy="49501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/>
              <p:cNvSpPr/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38" t="-104" r="30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/>
          <p:cNvCxnSpPr/>
          <p:nvPr/>
        </p:nvCxnSpPr>
        <p:spPr>
          <a:xfrm flipV="1">
            <a:off x="2293307" y="4889216"/>
            <a:ext cx="252919" cy="751107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998725" y="5447736"/>
                <a:ext cx="3513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725" y="5447736"/>
                <a:ext cx="35137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08" t="-15" r="17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/>
          <p:cNvSpPr/>
          <p:nvPr/>
        </p:nvSpPr>
        <p:spPr>
          <a:xfrm>
            <a:off x="8984615" y="2501900"/>
            <a:ext cx="997585" cy="45783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itle 1"/>
              <p:cNvSpPr txBox="1"/>
              <p:nvPr/>
            </p:nvSpPr>
            <p:spPr>
              <a:xfrm>
                <a:off x="8984098" y="2902099"/>
                <a:ext cx="2109595" cy="44288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solidFill>
                      <a:schemeClr val="accent2"/>
                    </a:solidFill>
                  </a:rPr>
                  <a:t>torque induced by </a:t>
                </a:r>
                <a14:m>
                  <m:oMath xmlns:m="http://schemas.openxmlformats.org/officeDocument/2006/math">
                    <m:r>
                      <a:rPr lang="en-US" sz="1800" b="1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altLang="zh-CN" sz="1800" dirty="0">
                    <a:solidFill>
                      <a:schemeClr val="accent2"/>
                    </a:solidFill>
                  </a:rPr>
                  <a:t> </a:t>
                </a:r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6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098" y="2902099"/>
                <a:ext cx="2109595" cy="442885"/>
              </a:xfrm>
              <a:prstGeom prst="rect">
                <a:avLst/>
              </a:prstGeom>
              <a:blipFill rotWithShape="1">
                <a:blip r:embed="rId9"/>
                <a:stretch>
                  <a:fillRect l="-6" t="-34" r="12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 rot="5400000">
            <a:off x="7958167" y="2824806"/>
            <a:ext cx="520148" cy="107184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6633736" y="4337612"/>
                <a:ext cx="5525267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𝛚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p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𝐣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box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736" y="4337612"/>
                <a:ext cx="5525267" cy="521553"/>
              </a:xfrm>
              <a:prstGeom prst="rect">
                <a:avLst/>
              </a:prstGeom>
              <a:blipFill rotWithShape="1">
                <a:blip r:embed="rId10"/>
                <a:stretch>
                  <a:fillRect l="-10" t="-108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6633737" y="4879359"/>
                <a:ext cx="4388466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p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𝐣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box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737" y="4879359"/>
                <a:ext cx="4388466" cy="521553"/>
              </a:xfrm>
              <a:prstGeom prst="rect">
                <a:avLst/>
              </a:prstGeom>
              <a:blipFill rotWithShape="1">
                <a:blip r:embed="rId11"/>
                <a:stretch>
                  <a:fillRect l="-12" t="-4" r="12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6633845" y="5477510"/>
                <a:ext cx="4762500" cy="526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p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𝐣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box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845" y="5477510"/>
                <a:ext cx="4762500" cy="52641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/>
          <p:cNvCxnSpPr/>
          <p:nvPr/>
        </p:nvCxnSpPr>
        <p:spPr>
          <a:xfrm>
            <a:off x="2589178" y="4802124"/>
            <a:ext cx="795786" cy="167897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/>
              <p:cNvSpPr txBox="1"/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69" t="-147" r="118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/>
          <p:cNvSpPr/>
          <p:nvPr/>
        </p:nvSpPr>
        <p:spPr>
          <a:xfrm>
            <a:off x="2488291" y="471047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4852308" y="3919944"/>
                <a:ext cx="5525267" cy="370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𝛚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08" y="3919944"/>
                <a:ext cx="5525267" cy="370614"/>
              </a:xfrm>
              <a:prstGeom prst="rect">
                <a:avLst/>
              </a:prstGeom>
              <a:blipFill rotWithShape="1">
                <a:blip r:embed="rId14"/>
                <a:stretch>
                  <a:fillRect l="-5" t="-24" r="7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/>
      <p:bldP spid="66" grpId="0"/>
      <p:bldP spid="67" grpId="0"/>
      <p:bldP spid="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Cross Product as a Matrix Product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/>
              <p:cNvSpPr txBox="1"/>
              <p:nvPr/>
            </p:nvSpPr>
            <p:spPr>
              <a:xfrm>
                <a:off x="811658" y="1604544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We can convert the cross product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dirty="0"/>
                  <a:t> into a matrix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p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604544"/>
                <a:ext cx="10839785" cy="940514"/>
              </a:xfrm>
              <a:prstGeom prst="rect">
                <a:avLst/>
              </a:prstGeom>
              <a:blipFill rotWithShape="1">
                <a:blip r:embed="rId1"/>
                <a:stretch>
                  <a:fillRect l="-1" t="-57" r="4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348371" y="2805784"/>
                <a:ext cx="8542562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1" y="2805784"/>
                <a:ext cx="8542562" cy="1266180"/>
              </a:xfrm>
              <a:prstGeom prst="rect">
                <a:avLst/>
              </a:prstGeom>
              <a:blipFill rotWithShape="1">
                <a:blip r:embed="rId2"/>
                <a:stretch>
                  <a:fillRect l="-3" t="-28" r="2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5252646" y="2771899"/>
            <a:ext cx="2330909" cy="135283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/>
        </p:nvSpPr>
        <p:spPr>
          <a:xfrm>
            <a:off x="5994779" y="4107657"/>
            <a:ext cx="5206659" cy="117327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US" b="1" dirty="0"/>
              <a:t> Collision Response by Impulse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868">
            <a:off x="1090171" y="1193862"/>
            <a:ext cx="3384537" cy="3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05685" y="4624109"/>
            <a:ext cx="4752115" cy="1732241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94800" y="4624110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2055520" y="463620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20" y="4636200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5" t="-18" r="54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19" t="-85" r="37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/>
          <p:cNvCxnSpPr/>
          <p:nvPr/>
        </p:nvCxnSpPr>
        <p:spPr>
          <a:xfrm flipH="1">
            <a:off x="2609752" y="3355073"/>
            <a:ext cx="379402" cy="135540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901620" y="32602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/>
              <p:cNvSpPr/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8" t="-104" r="30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/>
          <p:cNvCxnSpPr/>
          <p:nvPr/>
        </p:nvCxnSpPr>
        <p:spPr>
          <a:xfrm flipV="1">
            <a:off x="2293307" y="4889216"/>
            <a:ext cx="252919" cy="751107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998725" y="5447736"/>
                <a:ext cx="3513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725" y="5447736"/>
                <a:ext cx="35137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08" t="-15" r="17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5472473" y="1249015"/>
                <a:ext cx="622295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What happens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when an impulse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is applied at vertex </a:t>
                </a:r>
                <a:r>
                  <a:rPr lang="en-US" sz="2400" i="1" dirty="0" err="1"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? (continuing from page 18)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473" y="1249015"/>
                <a:ext cx="6222952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" t="-73" r="10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5935345" y="2257425"/>
                <a:ext cx="5728335" cy="526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p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𝐣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box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345" y="2257425"/>
                <a:ext cx="5728335" cy="52641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5935412" y="2951780"/>
                <a:ext cx="5206659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  <m:sup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</m:box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412" y="2951780"/>
                <a:ext cx="5206659" cy="521553"/>
              </a:xfrm>
              <a:prstGeom prst="rect">
                <a:avLst/>
              </a:prstGeom>
              <a:blipFill rotWithShape="1">
                <a:blip r:embed="rId8"/>
                <a:stretch>
                  <a:fillRect l="-1" t="-58" r="7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7501306" y="4218119"/>
                <a:ext cx="5206659" cy="370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</m:box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306" y="4218119"/>
                <a:ext cx="5206659" cy="370614"/>
              </a:xfrm>
              <a:prstGeom prst="rect">
                <a:avLst/>
              </a:prstGeom>
              <a:blipFill rotWithShape="1">
                <a:blip r:embed="rId9"/>
                <a:stretch>
                  <a:fillRect l="-1" t="-121" r="7" b="-1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717608" y="4640154"/>
                <a:ext cx="3797643" cy="523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p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608" y="4640154"/>
                <a:ext cx="3797643" cy="523092"/>
              </a:xfrm>
              <a:prstGeom prst="rect">
                <a:avLst/>
              </a:prstGeom>
              <a:blipFill rotWithShape="1">
                <a:blip r:embed="rId10"/>
                <a:stretch>
                  <a:fillRect l="-15" t="-40" r="8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>
            <a:off x="2589178" y="4802124"/>
            <a:ext cx="795786" cy="167897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69" t="-147" r="118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/>
          <p:cNvSpPr/>
          <p:nvPr/>
        </p:nvSpPr>
        <p:spPr>
          <a:xfrm>
            <a:off x="2488291" y="471047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/>
      <p:bldP spid="73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Arrow Connector 109"/>
          <p:cNvCxnSpPr/>
          <p:nvPr/>
        </p:nvCxnSpPr>
        <p:spPr>
          <a:xfrm>
            <a:off x="8440958" y="4549288"/>
            <a:ext cx="0" cy="347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106" idx="1"/>
          </p:cNvCxnSpPr>
          <p:nvPr/>
        </p:nvCxnSpPr>
        <p:spPr>
          <a:xfrm>
            <a:off x="9655420" y="5539352"/>
            <a:ext cx="12683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1"/>
          <p:cNvSpPr txBox="1"/>
          <p:nvPr/>
        </p:nvSpPr>
        <p:spPr>
          <a:xfrm>
            <a:off x="6359044" y="3291090"/>
            <a:ext cx="4127901" cy="13255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691618" y="2968894"/>
            <a:ext cx="0" cy="347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itle 1"/>
          <p:cNvSpPr txBox="1"/>
          <p:nvPr/>
        </p:nvSpPr>
        <p:spPr>
          <a:xfrm>
            <a:off x="691729" y="2301538"/>
            <a:ext cx="4038107" cy="68816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69" name="Title 1"/>
          <p:cNvSpPr txBox="1"/>
          <p:nvPr/>
        </p:nvSpPr>
        <p:spPr>
          <a:xfrm>
            <a:off x="703335" y="1301584"/>
            <a:ext cx="4038107" cy="68816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US" b="1" dirty="0"/>
              <a:t> Collision Response by Impulse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itle 1"/>
              <p:cNvSpPr txBox="1"/>
              <p:nvPr/>
            </p:nvSpPr>
            <p:spPr>
              <a:xfrm>
                <a:off x="934056" y="1047283"/>
                <a:ext cx="3980852" cy="11785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/>
                  <a:t>For every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altLang="zh-CN" sz="2000" dirty="0"/>
                  <a:t>	Test if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56" y="1047283"/>
                <a:ext cx="3980852" cy="1178538"/>
              </a:xfrm>
              <a:prstGeom prst="rect">
                <a:avLst/>
              </a:prstGeom>
              <a:blipFill rotWithShape="1">
                <a:blip r:embed="rId1"/>
                <a:stretch>
                  <a:fillRect l="-15" t="-14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1"/>
          <p:cNvSpPr txBox="1"/>
          <p:nvPr/>
        </p:nvSpPr>
        <p:spPr>
          <a:xfrm>
            <a:off x="691728" y="3310968"/>
            <a:ext cx="5302369" cy="28363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1612375" y="2337844"/>
                <a:ext cx="21968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𝐑𝐫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375" y="2337844"/>
                <a:ext cx="2196816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5" t="-133" r="21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>
              <a:xfrm>
                <a:off x="886857" y="3719202"/>
                <a:ext cx="2099549" cy="413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000" b="1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000" b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000" b="1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57" y="3719202"/>
                <a:ext cx="2099549" cy="413511"/>
              </a:xfrm>
              <a:prstGeom prst="rect">
                <a:avLst/>
              </a:prstGeom>
              <a:blipFill rotWithShape="1">
                <a:blip r:embed="rId3"/>
                <a:stretch>
                  <a:fillRect l="-19" t="-2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/>
              <p:cNvSpPr/>
              <p:nvPr/>
            </p:nvSpPr>
            <p:spPr>
              <a:xfrm>
                <a:off x="933810" y="4073526"/>
                <a:ext cx="1947200" cy="413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0" y="4073526"/>
                <a:ext cx="1947200" cy="413511"/>
              </a:xfrm>
              <a:prstGeom prst="rect">
                <a:avLst/>
              </a:prstGeom>
              <a:blipFill rotWithShape="1">
                <a:blip r:embed="rId4"/>
                <a:stretch>
                  <a:fillRect l="-18" r="1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6009762" y="1438062"/>
            <a:ext cx="732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  <a:ea typeface="Cambria Math" panose="02040503050406030204" pitchFamily="18" charset="0"/>
              </a:rPr>
              <a:t>Done</a:t>
            </a:r>
            <a:endParaRPr lang="en-US" sz="2000" dirty="0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808794" y="1294713"/>
            <a:ext cx="450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  <a:ea typeface="Cambria Math" panose="02040503050406030204" pitchFamily="18" charset="0"/>
              </a:rPr>
              <a:t>no</a:t>
            </a:r>
            <a:endParaRPr lang="en-US" sz="2000" dirty="0">
              <a:latin typeface="+mj-lt"/>
            </a:endParaRPr>
          </a:p>
        </p:txBody>
      </p:sp>
      <p:cxnSp>
        <p:nvCxnSpPr>
          <p:cNvPr id="76" name="Straight Arrow Connector 75"/>
          <p:cNvCxnSpPr>
            <a:endCxn id="92" idx="0"/>
          </p:cNvCxnSpPr>
          <p:nvPr/>
        </p:nvCxnSpPr>
        <p:spPr>
          <a:xfrm>
            <a:off x="2710783" y="2009628"/>
            <a:ext cx="0" cy="2919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/>
              <p:cNvSpPr/>
              <p:nvPr/>
            </p:nvSpPr>
            <p:spPr>
              <a:xfrm>
                <a:off x="752357" y="4833748"/>
                <a:ext cx="2081404" cy="424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0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0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57" y="4833748"/>
                <a:ext cx="2081404" cy="424603"/>
              </a:xfrm>
              <a:prstGeom prst="rect">
                <a:avLst/>
              </a:prstGeom>
              <a:blipFill rotWithShape="1">
                <a:blip r:embed="rId5"/>
                <a:stretch>
                  <a:fillRect l="-25" t="-30" r="19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/>
              <p:cNvSpPr/>
              <p:nvPr/>
            </p:nvSpPr>
            <p:spPr>
              <a:xfrm>
                <a:off x="771298" y="5240498"/>
                <a:ext cx="1748427" cy="424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0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zh-CN" sz="2000" b="1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altLang="zh-CN" sz="2000" b="1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zh-CN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b="1" dirty="0">
                    <a:solidFill>
                      <a:schemeClr val="bg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0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zh-CN" sz="2000" b="1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98" y="5240498"/>
                <a:ext cx="1748427" cy="424603"/>
              </a:xfrm>
              <a:prstGeom prst="rect">
                <a:avLst/>
              </a:prstGeom>
              <a:blipFill rotWithShape="1">
                <a:blip r:embed="rId6"/>
                <a:stretch>
                  <a:fillRect l="-23" t="-113" r="3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725450" y="5667642"/>
                <a:ext cx="2623860" cy="424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0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0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50" y="5667642"/>
                <a:ext cx="2623860" cy="424603"/>
              </a:xfrm>
              <a:prstGeom prst="rect">
                <a:avLst/>
              </a:prstGeom>
              <a:blipFill rotWithShape="1">
                <a:blip r:embed="rId7"/>
                <a:stretch>
                  <a:fillRect l="-11" t="-63" r="1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/>
              <p:cNvSpPr/>
              <p:nvPr/>
            </p:nvSpPr>
            <p:spPr>
              <a:xfrm>
                <a:off x="1135267" y="4438622"/>
                <a:ext cx="4858831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1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𝐍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𝐍</m:t>
                                  </m:r>
                                  <m:r>
                                    <a:rPr lang="en-US" altLang="zh-CN" sz="2000" b="1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US" altLang="zh-CN" sz="2000" b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𝐓</m:t>
                                  </m:r>
                                  <m:r>
                                    <a:rPr lang="en-US" altLang="zh-CN" sz="2000" b="1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67" y="4438622"/>
                <a:ext cx="4858831" cy="439736"/>
              </a:xfrm>
              <a:prstGeom prst="rect">
                <a:avLst/>
              </a:prstGeom>
              <a:blipFill rotWithShape="1">
                <a:blip r:embed="rId8"/>
                <a:stretch>
                  <a:fillRect l="-11" t="-138" r="7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/>
              <p:cNvSpPr/>
              <p:nvPr/>
            </p:nvSpPr>
            <p:spPr>
              <a:xfrm>
                <a:off x="6955868" y="3707288"/>
                <a:ext cx="3196901" cy="451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868" y="3707288"/>
                <a:ext cx="3196901" cy="451534"/>
              </a:xfrm>
              <a:prstGeom prst="rect">
                <a:avLst/>
              </a:prstGeom>
              <a:blipFill rotWithShape="1">
                <a:blip r:embed="rId9"/>
                <a:stretch>
                  <a:fillRect l="-2" t="-35" r="12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>
            <a:endCxn id="74" idx="1"/>
          </p:cNvCxnSpPr>
          <p:nvPr/>
        </p:nvCxnSpPr>
        <p:spPr>
          <a:xfrm>
            <a:off x="4741442" y="1638117"/>
            <a:ext cx="12683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4818352" y="2212882"/>
            <a:ext cx="450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  <a:ea typeface="Cambria Math" panose="02040503050406030204" pitchFamily="18" charset="0"/>
              </a:rPr>
              <a:t>no</a:t>
            </a:r>
            <a:endParaRPr lang="en-US" sz="20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921193" y="2588662"/>
                <a:ext cx="15758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?</a:t>
                </a:r>
                <a:endParaRPr lang="en-US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193" y="2588662"/>
                <a:ext cx="1575816" cy="400110"/>
              </a:xfrm>
              <a:prstGeom prst="rect">
                <a:avLst/>
              </a:prstGeom>
              <a:blipFill rotWithShape="1">
                <a:blip r:embed="rId10"/>
                <a:stretch>
                  <a:fillRect l="-20" t="-100" r="4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Elbow Connector 13"/>
          <p:cNvCxnSpPr>
            <a:stCxn id="92" idx="3"/>
            <a:endCxn id="74" idx="1"/>
          </p:cNvCxnSpPr>
          <p:nvPr/>
        </p:nvCxnSpPr>
        <p:spPr>
          <a:xfrm flipV="1">
            <a:off x="4729836" y="1638117"/>
            <a:ext cx="1279926" cy="1007504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/>
              <p:cNvSpPr/>
              <p:nvPr/>
            </p:nvSpPr>
            <p:spPr>
              <a:xfrm>
                <a:off x="7057300" y="4115346"/>
                <a:ext cx="2482731" cy="4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300" y="4115346"/>
                <a:ext cx="2482731" cy="406650"/>
              </a:xfrm>
              <a:prstGeom prst="rect">
                <a:avLst/>
              </a:prstGeom>
              <a:blipFill rotWithShape="1">
                <a:blip r:embed="rId11"/>
                <a:stretch>
                  <a:fillRect l="-22" t="-134" r="17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itle 1"/>
              <p:cNvSpPr txBox="1"/>
              <p:nvPr/>
            </p:nvSpPr>
            <p:spPr>
              <a:xfrm>
                <a:off x="1852106" y="2960636"/>
                <a:ext cx="3980852" cy="11785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bg2">
                        <a:lumMod val="50000"/>
                      </a:schemeClr>
                    </a:solidFill>
                  </a:rPr>
                  <a:t>Compute the wanted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bSup>
                  </m:oMath>
                </a14:m>
                <a:r>
                  <a:rPr lang="en-US" altLang="zh-CN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06" y="2960636"/>
                <a:ext cx="3980852" cy="1178538"/>
              </a:xfrm>
              <a:prstGeom prst="rect">
                <a:avLst/>
              </a:prstGeom>
              <a:blipFill rotWithShape="1">
                <a:blip r:embed="rId12"/>
                <a:stretch>
                  <a:fillRect l="-11" t="-23" r="12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itle 1"/>
              <p:cNvSpPr txBox="1"/>
              <p:nvPr/>
            </p:nvSpPr>
            <p:spPr>
              <a:xfrm>
                <a:off x="7196103" y="3259879"/>
                <a:ext cx="2586061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</a:rPr>
                  <a:t>Compute the impulse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 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103" y="3259879"/>
                <a:ext cx="2586061" cy="512486"/>
              </a:xfrm>
              <a:prstGeom prst="rect">
                <a:avLst/>
              </a:prstGeom>
              <a:blipFill rotWithShape="1">
                <a:blip r:embed="rId13"/>
                <a:stretch>
                  <a:fillRect l="-11" t="-83" r="24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itle 1"/>
          <p:cNvSpPr txBox="1"/>
          <p:nvPr/>
        </p:nvSpPr>
        <p:spPr>
          <a:xfrm>
            <a:off x="6394425" y="4897035"/>
            <a:ext cx="4127901" cy="125029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itle 1"/>
              <p:cNvSpPr txBox="1"/>
              <p:nvPr/>
            </p:nvSpPr>
            <p:spPr>
              <a:xfrm>
                <a:off x="7214066" y="4859647"/>
                <a:ext cx="2586061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</a:rPr>
                  <a:t>Update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066" y="4859647"/>
                <a:ext cx="2586061" cy="512486"/>
              </a:xfrm>
              <a:prstGeom prst="rect">
                <a:avLst/>
              </a:prstGeom>
              <a:blipFill rotWithShape="1">
                <a:blip r:embed="rId14"/>
                <a:stretch>
                  <a:fillRect l="-18" t="-122" r="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/>
              <p:cNvSpPr txBox="1"/>
              <p:nvPr/>
            </p:nvSpPr>
            <p:spPr>
              <a:xfrm>
                <a:off x="7149647" y="5269939"/>
                <a:ext cx="2980521" cy="434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</m:box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647" y="5269939"/>
                <a:ext cx="2980521" cy="434606"/>
              </a:xfrm>
              <a:prstGeom prst="rect">
                <a:avLst/>
              </a:prstGeom>
              <a:blipFill rotWithShape="1">
                <a:blip r:embed="rId15"/>
                <a:stretch>
                  <a:fillRect l="-6" t="-17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/>
              <p:cNvSpPr txBox="1"/>
              <p:nvPr/>
            </p:nvSpPr>
            <p:spPr>
              <a:xfrm>
                <a:off x="6394426" y="5732801"/>
                <a:ext cx="369393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426" y="5732801"/>
                <a:ext cx="3693934" cy="307777"/>
              </a:xfrm>
              <a:prstGeom prst="rect">
                <a:avLst/>
              </a:prstGeom>
              <a:blipFill rotWithShape="1">
                <a:blip r:embed="rId16"/>
                <a:stretch>
                  <a:fillRect l="-17" t="-7" r="3" b="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10923740" y="5339297"/>
            <a:ext cx="732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  <a:ea typeface="Cambria Math" panose="02040503050406030204" pitchFamily="18" charset="0"/>
              </a:rPr>
              <a:t>Done</a:t>
            </a:r>
            <a:endParaRPr lang="en-US" sz="2000" dirty="0">
              <a:latin typeface="+mj-lt"/>
            </a:endParaRPr>
          </a:p>
        </p:txBody>
      </p:sp>
      <p:cxnSp>
        <p:nvCxnSpPr>
          <p:cNvPr id="109" name="Elbow Connector 108"/>
          <p:cNvCxnSpPr>
            <a:stCxn id="84" idx="3"/>
            <a:endCxn id="96" idx="0"/>
          </p:cNvCxnSpPr>
          <p:nvPr/>
        </p:nvCxnSpPr>
        <p:spPr>
          <a:xfrm flipV="1">
            <a:off x="5994098" y="3291090"/>
            <a:ext cx="2428897" cy="1367400"/>
          </a:xfrm>
          <a:prstGeom prst="bentConnector4">
            <a:avLst>
              <a:gd name="adj1" fmla="val 7513"/>
              <a:gd name="adj2" fmla="val 11671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2" grpId="0" animBg="1"/>
      <p:bldP spid="43" grpId="0" animBg="1"/>
      <p:bldP spid="63" grpId="0"/>
      <p:bldP spid="67" grpId="0"/>
      <p:bldP spid="68" grpId="0"/>
      <p:bldP spid="77" grpId="0"/>
      <p:bldP spid="79" grpId="0"/>
      <p:bldP spid="80" grpId="0"/>
      <p:bldP spid="84" grpId="0"/>
      <p:bldP spid="86" grpId="0"/>
      <p:bldP spid="90" grpId="0"/>
      <p:bldP spid="11" grpId="0"/>
      <p:bldP spid="94" grpId="0"/>
      <p:bldP spid="95" grpId="0"/>
      <p:bldP spid="97" grpId="0"/>
      <p:bldP spid="98" grpId="0" animBg="1"/>
      <p:bldP spid="101" grpId="0"/>
      <p:bldP spid="102" grpId="0"/>
      <p:bldP spid="103" grpId="0"/>
      <p:bldP spid="10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Some Implementation Details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3355" y="1719898"/>
                <a:ext cx="10515600" cy="374473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+mj-lt"/>
                  </a:rPr>
                  <a:t>If there are many vertices in collision, we use their </a:t>
                </a:r>
                <a:r>
                  <a:rPr lang="en-US" sz="2400" dirty="0">
                    <a:latin typeface="+mj-lt"/>
                  </a:rPr>
                  <a:t>position average.</a:t>
                </a:r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altLang="zh-CN" sz="240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We can decrease the restitution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to reduce oscillation.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We don’t update the position here. Why?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Because the problem is nonlinear.</a:t>
                </a:r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We will come back to this later when we talk about constraints.</a:t>
                </a: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21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355" y="1719898"/>
                <a:ext cx="10515600" cy="3744731"/>
              </a:xfrm>
              <a:blipFill rotWithShape="1">
                <a:blip r:embed="rId1"/>
                <a:stretch>
                  <a:fillRect l="-2" t="-8" r="2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/>
          <p:nvPr/>
        </p:nvSpPr>
        <p:spPr>
          <a:xfrm>
            <a:off x="8352294" y="5155998"/>
            <a:ext cx="2203458" cy="56938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43" name="Title 1"/>
          <p:cNvSpPr txBox="1"/>
          <p:nvPr/>
        </p:nvSpPr>
        <p:spPr>
          <a:xfrm>
            <a:off x="3926244" y="2246938"/>
            <a:ext cx="3321587" cy="4237721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44" name="Title 1"/>
          <p:cNvSpPr txBox="1"/>
          <p:nvPr/>
        </p:nvSpPr>
        <p:spPr>
          <a:xfrm>
            <a:off x="4717949" y="6042655"/>
            <a:ext cx="2172336" cy="52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current state</a:t>
            </a:r>
            <a:endParaRPr lang="en-US" sz="2400" dirty="0"/>
          </a:p>
        </p:txBody>
      </p:sp>
      <p:sp>
        <p:nvSpPr>
          <p:cNvPr id="41" name="Title 1"/>
          <p:cNvSpPr txBox="1"/>
          <p:nvPr/>
        </p:nvSpPr>
        <p:spPr>
          <a:xfrm>
            <a:off x="269712" y="2246939"/>
            <a:ext cx="3321587" cy="423772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What is a torque?</a:t>
            </a:r>
            <a:endParaRPr lang="en-US" b="1" dirty="0"/>
          </a:p>
        </p:txBody>
      </p:sp>
      <p:sp>
        <p:nvSpPr>
          <p:cNvPr id="7" name="Title 1"/>
          <p:cNvSpPr txBox="1"/>
          <p:nvPr/>
        </p:nvSpPr>
        <p:spPr>
          <a:xfrm>
            <a:off x="676107" y="966600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torque is the rotational equivalent of a force.  It describes the rotational </a:t>
            </a:r>
            <a:r>
              <a:rPr lang="en-US" altLang="zh-CN" sz="2400" u="sng" dirty="0"/>
              <a:t>tendency</a:t>
            </a:r>
            <a:r>
              <a:rPr lang="en-US" altLang="zh-CN" sz="2400" dirty="0"/>
              <a:t> caused by a force. </a:t>
            </a:r>
            <a:endParaRPr lang="en-U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954">
            <a:off x="209776" y="2665591"/>
            <a:ext cx="3080789" cy="308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308">
            <a:off x="3836023" y="2665591"/>
            <a:ext cx="3080789" cy="308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5579826" y="5370711"/>
            <a:ext cx="795949" cy="279111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357246" y="523037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309053" y="4508965"/>
            <a:ext cx="1066722" cy="765762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205897" y="440328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5417471" y="5645561"/>
                <a:ext cx="4659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71" y="5645561"/>
                <a:ext cx="465961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61" t="-89" r="34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>
            <a:off x="5389186" y="2978414"/>
            <a:ext cx="1436417" cy="1359170"/>
          </a:xfrm>
          <a:prstGeom prst="straightConnector1">
            <a:avLst/>
          </a:prstGeom>
          <a:ln w="50800">
            <a:solidFill>
              <a:schemeClr val="accent2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6679624" y="2599429"/>
                <a:ext cx="5080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624" y="2599429"/>
                <a:ext cx="508088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2" t="-81" r="29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/>
          <p:cNvSpPr/>
          <p:nvPr/>
        </p:nvSpPr>
        <p:spPr>
          <a:xfrm rot="18890916">
            <a:off x="5274236" y="2202657"/>
            <a:ext cx="1136358" cy="3185205"/>
          </a:xfrm>
          <a:prstGeom prst="arc">
            <a:avLst>
              <a:gd name="adj1" fmla="val 4339436"/>
              <a:gd name="adj2" fmla="val 17494759"/>
            </a:avLst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110360" y="420875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1750170" y="4337584"/>
            <a:ext cx="1378719" cy="171381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736867" y="442327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2282997" y="4341260"/>
                <a:ext cx="4738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997" y="4341260"/>
                <a:ext cx="473848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6" t="-87" r="65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5264573" y="4764599"/>
                <a:ext cx="683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𝐑𝐫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573" y="4764599"/>
                <a:ext cx="68384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62" t="-42" r="54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>
            <a:off x="2553336" y="4832524"/>
            <a:ext cx="2344862" cy="32581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itle 1"/>
              <p:cNvSpPr txBox="1"/>
              <p:nvPr/>
            </p:nvSpPr>
            <p:spPr>
              <a:xfrm>
                <a:off x="2598744" y="4661901"/>
                <a:ext cx="328468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rotation by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3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744" y="4661901"/>
                <a:ext cx="3284688" cy="1325563"/>
              </a:xfrm>
              <a:prstGeom prst="rect">
                <a:avLst/>
              </a:prstGeom>
              <a:blipFill rotWithShape="1">
                <a:blip r:embed="rId6"/>
                <a:stretch>
                  <a:fillRect l="-10" t="-28" r="5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/>
          <p:cNvSpPr txBox="1"/>
          <p:nvPr/>
        </p:nvSpPr>
        <p:spPr>
          <a:xfrm>
            <a:off x="804098" y="5872629"/>
            <a:ext cx="2172336" cy="848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reference state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7511746" y="2250876"/>
                <a:ext cx="440650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𝛕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is perpendicular to both 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𝐑𝐫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46" y="2250876"/>
                <a:ext cx="4406509" cy="830997"/>
              </a:xfrm>
              <a:prstGeom prst="rect">
                <a:avLst/>
              </a:prstGeom>
              <a:blipFill rotWithShape="1">
                <a:blip r:embed="rId7"/>
                <a:stretch>
                  <a:fillRect l="-8" t="-52" r="13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7533896" y="3149861"/>
                <a:ext cx="440650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𝛕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is porportional to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𝐑𝐫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96" y="3149861"/>
                <a:ext cx="4406509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6" t="-31" r="1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7509647" y="4112948"/>
                <a:ext cx="440650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𝛕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is porportional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. </a:t>
                </a:r>
                <a:endParaRPr lang="en-US" sz="24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+mj-lt"/>
                  </a:rPr>
                  <a:t> is the angle between two vectors.)</a:t>
                </a:r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647" y="4112948"/>
                <a:ext cx="4406509" cy="769441"/>
              </a:xfrm>
              <a:prstGeom prst="rect">
                <a:avLst/>
              </a:prstGeom>
              <a:blipFill rotWithShape="1">
                <a:blip r:embed="rId9"/>
                <a:stretch>
                  <a:fillRect l="-3" t="-7" r="9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8392852" y="5223986"/>
                <a:ext cx="216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2" y="5223986"/>
                <a:ext cx="2162900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3" t="-103" r="-1843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26" grpId="0"/>
      <p:bldP spid="28" grpId="0" animBg="1"/>
      <p:bldP spid="32" grpId="0" animBg="1"/>
      <p:bldP spid="34" grpId="0" animBg="1"/>
      <p:bldP spid="36" grpId="0"/>
      <p:bldP spid="37" grpId="0"/>
      <p:bldP spid="30" grpId="0" animBg="1"/>
      <p:bldP spid="39" grpId="0"/>
      <p:bldP spid="40" grpId="0"/>
      <p:bldP spid="31" grpId="0"/>
      <p:bldP spid="29" grpId="0"/>
      <p:bldP spid="35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/>
          <p:nvPr/>
        </p:nvSpPr>
        <p:spPr>
          <a:xfrm>
            <a:off x="2114936" y="5982348"/>
            <a:ext cx="7962128" cy="4616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US" b="1" dirty="0"/>
              <a:t> Collision Response by Impulse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868">
            <a:off x="1426245" y="1192069"/>
            <a:ext cx="1771640" cy="171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4685">
            <a:off x="2760305" y="2547105"/>
            <a:ext cx="1771640" cy="171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24274">
            <a:off x="557132" y="2807251"/>
            <a:ext cx="1771640" cy="171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233791" y="4445208"/>
            <a:ext cx="4752115" cy="1120272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222906" y="4445208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890812" y="434357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662109" y="434357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1428657" y="2314051"/>
            <a:ext cx="528956" cy="605962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1900573" y="2044890"/>
                <a:ext cx="498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573" y="2044890"/>
                <a:ext cx="498791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4" t="-41" r="67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1590653" y="25300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/>
              <p:cNvSpPr/>
              <p:nvPr/>
            </p:nvSpPr>
            <p:spPr>
              <a:xfrm>
                <a:off x="912871" y="2826391"/>
                <a:ext cx="7232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71" y="2826391"/>
                <a:ext cx="72321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52" t="-1" r="45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2988499" y="2208014"/>
            <a:ext cx="583980" cy="544670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188845" y="238870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/>
              <p:cNvSpPr/>
              <p:nvPr/>
            </p:nvSpPr>
            <p:spPr>
              <a:xfrm>
                <a:off x="2606788" y="1922057"/>
                <a:ext cx="4868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788" y="1922057"/>
                <a:ext cx="48686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3" t="-118" r="116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/>
              <p:cNvSpPr/>
              <p:nvPr/>
            </p:nvSpPr>
            <p:spPr>
              <a:xfrm>
                <a:off x="3386079" y="2621688"/>
                <a:ext cx="716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079" y="2621688"/>
                <a:ext cx="716093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6" t="-88" r="10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1760610" y="3987363"/>
            <a:ext cx="84787" cy="365840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803464" y="3906609"/>
            <a:ext cx="159901" cy="436960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/>
              <p:cNvSpPr/>
              <p:nvPr/>
            </p:nvSpPr>
            <p:spPr>
              <a:xfrm>
                <a:off x="1795424" y="4004741"/>
                <a:ext cx="4939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24" y="4004741"/>
                <a:ext cx="493981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56" t="-93" r="47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/>
              <p:cNvSpPr/>
              <p:nvPr/>
            </p:nvSpPr>
            <p:spPr>
              <a:xfrm>
                <a:off x="4122777" y="3989567"/>
                <a:ext cx="4939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777" y="3989567"/>
                <a:ext cx="493981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72" t="-108" r="62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5522326" y="2041633"/>
                <a:ext cx="652533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200" b="1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box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sSub>
                      <m:sSubPr>
                        <m:ctrlPr>
                          <a:rPr lang="en-US" sz="2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sSub>
                              <m:sSubPr>
                                <m:ctrlP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𝐣</m:t>
                                </m:r>
                              </m:e>
                              <m:sub>
                                <m:r>
                                  <a:rPr lang="en-US" sz="220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box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26" y="2041633"/>
                <a:ext cx="6525335" cy="338554"/>
              </a:xfrm>
              <a:prstGeom prst="rect">
                <a:avLst/>
              </a:prstGeom>
              <a:blipFill rotWithShape="1">
                <a:blip r:embed="rId8"/>
                <a:stretch>
                  <a:fillRect l="-6" t="-407" r="7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/>
          <p:cNvSpPr/>
          <p:nvPr/>
        </p:nvSpPr>
        <p:spPr>
          <a:xfrm>
            <a:off x="2272071" y="1289904"/>
            <a:ext cx="117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Bunny a</a:t>
            </a:r>
            <a:endParaRPr lang="en-US" sz="2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68688" y="2309602"/>
            <a:ext cx="1190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Bunny b</a:t>
            </a:r>
            <a:endParaRPr lang="en-US" sz="2400" dirty="0">
              <a:latin typeface="+mj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53293" y="4054723"/>
            <a:ext cx="1161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Bunny c</a:t>
            </a:r>
            <a:endParaRPr lang="en-US" sz="2400" dirty="0">
              <a:latin typeface="+mj-l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331806" y="1551981"/>
            <a:ext cx="4060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Relative velocity at joints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5522326" y="2485957"/>
                <a:ext cx="652533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2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200" b="1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box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2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sSub>
                              <m:sSubPr>
                                <m:ctrlP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𝐣</m:t>
                                </m:r>
                              </m:e>
                              <m:sub>
                                <m:r>
                                  <a:rPr lang="en-US" sz="220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box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26" y="2485957"/>
                <a:ext cx="6525335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6" t="-1105" r="7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5522326" y="2929624"/>
                <a:ext cx="38384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2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2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box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sz="22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26" y="2929624"/>
                <a:ext cx="3838455" cy="338554"/>
              </a:xfrm>
              <a:prstGeom prst="rect">
                <a:avLst/>
              </a:prstGeom>
              <a:blipFill rotWithShape="1">
                <a:blip r:embed="rId10"/>
                <a:stretch>
                  <a:fillRect l="-10" t="-859" r="6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5522325" y="3370851"/>
                <a:ext cx="38384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2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200" b="1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box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sz="2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2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25" y="3370851"/>
                <a:ext cx="3838455" cy="338554"/>
              </a:xfrm>
              <a:prstGeom prst="rect">
                <a:avLst/>
              </a:prstGeom>
              <a:blipFill rotWithShape="1">
                <a:blip r:embed="rId11"/>
                <a:stretch>
                  <a:fillRect l="-10" t="-643" r="6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Left Brace 80"/>
          <p:cNvSpPr/>
          <p:nvPr/>
        </p:nvSpPr>
        <p:spPr>
          <a:xfrm>
            <a:off x="5279546" y="2200657"/>
            <a:ext cx="174346" cy="136512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446853" y="4424750"/>
                <a:ext cx="6004849" cy="1167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53" y="4424750"/>
                <a:ext cx="6004849" cy="1167948"/>
              </a:xfrm>
              <a:prstGeom prst="rect">
                <a:avLst/>
              </a:prstGeom>
              <a:blipFill rotWithShape="1">
                <a:blip r:embed="rId12"/>
                <a:stretch>
                  <a:fillRect l="-8" t="-6" r="2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>
            <a:off x="7651250" y="3812078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2329299" y="6008195"/>
                <a:ext cx="7669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j-lt"/>
                  </a:rPr>
                  <a:t>stands for the velocity change of bunny </a:t>
                </a:r>
                <a:r>
                  <a:rPr lang="en-US" i="1" dirty="0">
                    <a:latin typeface="+mj-lt"/>
                  </a:rPr>
                  <a:t>a</a:t>
                </a:r>
                <a:r>
                  <a:rPr lang="en-US" dirty="0">
                    <a:latin typeface="+mj-lt"/>
                  </a:rPr>
                  <a:t> at joint 0, caused by impulse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.</a:t>
                </a: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299" y="6008195"/>
                <a:ext cx="7669600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2" t="-125" r="2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  <p:bldP spid="72" grpId="0"/>
      <p:bldP spid="73" grpId="0"/>
      <p:bldP spid="78" grpId="0"/>
      <p:bldP spid="81" grpId="0" animBg="1"/>
      <p:bldP spid="12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27950" t="9504" r="25235" b="33217"/>
          <a:stretch>
            <a:fillRect/>
          </a:stretch>
        </p:blipFill>
        <p:spPr>
          <a:xfrm>
            <a:off x="4506319" y="962428"/>
            <a:ext cx="7685681" cy="58773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9547" y="3487403"/>
            <a:ext cx="4691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https://graphics.pixar.com/pbm2001</a:t>
            </a:r>
            <a:endParaRPr lang="en-US" sz="2400" dirty="0">
              <a:latin typeface="+mj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US" b="1" dirty="0"/>
              <a:t>After-Class Reading (Before Collision)</a:t>
            </a: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227180" y="5162309"/>
            <a:ext cx="1794076" cy="56715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3915" y="270566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Shape Matching</a:t>
            </a:r>
            <a:endParaRPr kumimoji="1" lang="zh-CN" alt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>
            <a:endCxn id="41" idx="1"/>
          </p:cNvCxnSpPr>
          <p:nvPr/>
        </p:nvCxnSpPr>
        <p:spPr>
          <a:xfrm flipH="1" flipV="1">
            <a:off x="3165112" y="1930683"/>
            <a:ext cx="805110" cy="633004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0" idx="0"/>
          </p:cNvCxnSpPr>
          <p:nvPr/>
        </p:nvCxnSpPr>
        <p:spPr>
          <a:xfrm flipV="1">
            <a:off x="2205878" y="2472042"/>
            <a:ext cx="75777" cy="482558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2196548" y="2613990"/>
            <a:ext cx="1858617" cy="1401418"/>
          </a:xfrm>
          <a:custGeom>
            <a:avLst/>
            <a:gdLst>
              <a:gd name="connsiteX0" fmla="*/ 0 w 1858617"/>
              <a:gd name="connsiteY0" fmla="*/ 437322 h 1401418"/>
              <a:gd name="connsiteX1" fmla="*/ 1858617 w 1858617"/>
              <a:gd name="connsiteY1" fmla="*/ 0 h 1401418"/>
              <a:gd name="connsiteX2" fmla="*/ 1659835 w 1858617"/>
              <a:gd name="connsiteY2" fmla="*/ 1133061 h 1401418"/>
              <a:gd name="connsiteX3" fmla="*/ 626165 w 1858617"/>
              <a:gd name="connsiteY3" fmla="*/ 1401418 h 1401418"/>
              <a:gd name="connsiteX4" fmla="*/ 0 w 1858617"/>
              <a:gd name="connsiteY4" fmla="*/ 437322 h 140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617" h="1401418">
                <a:moveTo>
                  <a:pt x="0" y="437322"/>
                </a:moveTo>
                <a:lnTo>
                  <a:pt x="1858617" y="0"/>
                </a:lnTo>
                <a:lnTo>
                  <a:pt x="1659835" y="1133061"/>
                </a:lnTo>
                <a:lnTo>
                  <a:pt x="626165" y="1401418"/>
                </a:lnTo>
                <a:lnTo>
                  <a:pt x="0" y="437322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Basic Idea</a:t>
            </a:r>
            <a:endParaRPr lang="en-US" b="1" dirty="0"/>
          </a:p>
        </p:txBody>
      </p:sp>
      <p:sp>
        <p:nvSpPr>
          <p:cNvPr id="88" name="Title 1"/>
          <p:cNvSpPr txBox="1"/>
          <p:nvPr/>
        </p:nvSpPr>
        <p:spPr>
          <a:xfrm>
            <a:off x="838758" y="4967672"/>
            <a:ext cx="5057755" cy="1459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dirty="0"/>
              <a:t>First, move vertices independently by its velocity, with collision and friction being handled.</a:t>
            </a:r>
            <a:endParaRPr lang="en-US" sz="2200" dirty="0"/>
          </a:p>
        </p:txBody>
      </p:sp>
      <p:sp>
        <p:nvSpPr>
          <p:cNvPr id="33" name="Rectangle 32"/>
          <p:cNvSpPr/>
          <p:nvPr/>
        </p:nvSpPr>
        <p:spPr>
          <a:xfrm>
            <a:off x="864742" y="4001045"/>
            <a:ext cx="4752115" cy="1120272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853857" y="4001045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 txBox="1"/>
          <p:nvPr/>
        </p:nvSpPr>
        <p:spPr>
          <a:xfrm>
            <a:off x="6475752" y="5174000"/>
            <a:ext cx="5057755" cy="762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dirty="0"/>
              <a:t>Second, enforce the rigidity constraint to become a rigid body again.</a:t>
            </a:r>
            <a:endParaRPr lang="en-US" sz="2200" dirty="0"/>
          </a:p>
        </p:txBody>
      </p:sp>
      <p:sp>
        <p:nvSpPr>
          <p:cNvPr id="36" name="Rectangle 35"/>
          <p:cNvSpPr/>
          <p:nvPr/>
        </p:nvSpPr>
        <p:spPr>
          <a:xfrm>
            <a:off x="6486637" y="4001045"/>
            <a:ext cx="4752115" cy="1120272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6475752" y="4001045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 rot="19699293">
            <a:off x="2484782" y="2206974"/>
            <a:ext cx="1080000" cy="1080000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762528" y="340473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677907" y="283861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190011" y="247204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3138270" y="19038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738305" y="390940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2096725" y="295460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3950344" y="251228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769551" y="363255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829949" y="3568147"/>
            <a:ext cx="24223" cy="355072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9" idx="4"/>
          </p:cNvCxnSpPr>
          <p:nvPr/>
        </p:nvCxnSpPr>
        <p:spPr>
          <a:xfrm flipH="1" flipV="1">
            <a:off x="3769551" y="3021907"/>
            <a:ext cx="80472" cy="622604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 rot="20977191">
            <a:off x="8322693" y="2864737"/>
            <a:ext cx="1080000" cy="108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8330805" y="392135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8155245" y="287580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9207863" y="269557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391151" y="37451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Down Arrow 60"/>
          <p:cNvSpPr/>
          <p:nvPr/>
        </p:nvSpPr>
        <p:spPr>
          <a:xfrm rot="16200000">
            <a:off x="5219781" y="3195154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itle 1"/>
          <p:cNvSpPr txBox="1"/>
          <p:nvPr/>
        </p:nvSpPr>
        <p:spPr>
          <a:xfrm>
            <a:off x="941996" y="988249"/>
            <a:ext cx="9349722" cy="762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dirty="0"/>
              <a:t>We allow each vertex to have its own velocity, so it can move by itself.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878495" y="2464904"/>
            <a:ext cx="1858617" cy="1401418"/>
          </a:xfrm>
          <a:custGeom>
            <a:avLst/>
            <a:gdLst>
              <a:gd name="connsiteX0" fmla="*/ 0 w 1858617"/>
              <a:gd name="connsiteY0" fmla="*/ 437322 h 1401418"/>
              <a:gd name="connsiteX1" fmla="*/ 1858617 w 1858617"/>
              <a:gd name="connsiteY1" fmla="*/ 0 h 1401418"/>
              <a:gd name="connsiteX2" fmla="*/ 1659835 w 1858617"/>
              <a:gd name="connsiteY2" fmla="*/ 1133061 h 1401418"/>
              <a:gd name="connsiteX3" fmla="*/ 626165 w 1858617"/>
              <a:gd name="connsiteY3" fmla="*/ 1401418 h 1401418"/>
              <a:gd name="connsiteX4" fmla="*/ 0 w 1858617"/>
              <a:gd name="connsiteY4" fmla="*/ 437322 h 140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617" h="1401418">
                <a:moveTo>
                  <a:pt x="0" y="437322"/>
                </a:moveTo>
                <a:lnTo>
                  <a:pt x="1858617" y="0"/>
                </a:lnTo>
                <a:lnTo>
                  <a:pt x="1659835" y="1133061"/>
                </a:lnTo>
                <a:lnTo>
                  <a:pt x="626165" y="1401418"/>
                </a:lnTo>
                <a:lnTo>
                  <a:pt x="0" y="437322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Mathematical Formulation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864742" y="3851959"/>
            <a:ext cx="4065067" cy="1120272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853857" y="3851959"/>
            <a:ext cx="4075952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420252" y="37603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1778672" y="28055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3632291" y="236319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451498" y="34834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 rot="20977191">
            <a:off x="2229231" y="2683500"/>
            <a:ext cx="1080000" cy="108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2237343" y="374012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2061783" y="26945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3114401" y="251433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3297689" y="356388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364212" y="2584260"/>
                <a:ext cx="5061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212" y="2584260"/>
                <a:ext cx="506101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46" t="-96" r="47" b="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1855079" y="2213389"/>
                <a:ext cx="1922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079" y="2213389"/>
                <a:ext cx="192200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3" t="-90" r="5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5529747" y="1690067"/>
                <a:ext cx="5141664" cy="775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747" y="1690067"/>
                <a:ext cx="5141664" cy="775084"/>
              </a:xfrm>
              <a:prstGeom prst="rect">
                <a:avLst/>
              </a:prstGeom>
              <a:blipFill rotWithShape="1">
                <a:blip r:embed="rId3"/>
                <a:stretch>
                  <a:fillRect l="-3" t="-43" r="5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itle 1"/>
              <p:cNvSpPr txBox="1"/>
              <p:nvPr/>
            </p:nvSpPr>
            <p:spPr>
              <a:xfrm>
                <a:off x="4949347" y="1015704"/>
                <a:ext cx="6854152" cy="97409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200" dirty="0"/>
                  <a:t>Now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/>
                  <a:t>are unknowns we want to find out from:</a:t>
                </a:r>
                <a:endParaRPr lang="en-US" sz="2200" dirty="0"/>
              </a:p>
            </p:txBody>
          </p:sp>
        </mc:Choice>
        <mc:Fallback>
          <p:sp>
            <p:nvSpPr>
              <p:cNvPr id="5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347" y="1015704"/>
                <a:ext cx="6854152" cy="974093"/>
              </a:xfrm>
              <a:prstGeom prst="rect">
                <a:avLst/>
              </a:prstGeom>
              <a:blipFill rotWithShape="1">
                <a:blip r:embed="rId4"/>
                <a:stretch>
                  <a:fillRect l="-2" t="-35" r="2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/>
              <p:cNvSpPr/>
              <p:nvPr/>
            </p:nvSpPr>
            <p:spPr>
              <a:xfrm>
                <a:off x="5531351" y="3018523"/>
                <a:ext cx="5138458" cy="775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51" y="3018523"/>
                <a:ext cx="5138458" cy="775084"/>
              </a:xfrm>
              <a:prstGeom prst="rect">
                <a:avLst/>
              </a:prstGeom>
              <a:blipFill rotWithShape="1">
                <a:blip r:embed="rId5"/>
                <a:stretch>
                  <a:fillRect l="-10" t="-47" r="10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Down Arrow 53"/>
          <p:cNvSpPr/>
          <p:nvPr/>
        </p:nvSpPr>
        <p:spPr>
          <a:xfrm>
            <a:off x="7115970" y="2520069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itle 1"/>
          <p:cNvSpPr txBox="1"/>
          <p:nvPr/>
        </p:nvSpPr>
        <p:spPr>
          <a:xfrm>
            <a:off x="5470220" y="3651627"/>
            <a:ext cx="2441021" cy="40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dirty="0">
                <a:solidFill>
                  <a:schemeClr val="accent6"/>
                </a:solidFill>
              </a:rPr>
              <a:t>any matrix</a:t>
            </a:r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7115970" y="3920010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5353223" y="4291960"/>
                <a:ext cx="5332870" cy="842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𝐜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223" y="4291960"/>
                <a:ext cx="5332870" cy="842282"/>
              </a:xfrm>
              <a:prstGeom prst="rect">
                <a:avLst/>
              </a:prstGeom>
              <a:blipFill rotWithShape="1">
                <a:blip r:embed="rId6"/>
                <a:stretch>
                  <a:fillRect l="-3" t="-75" r="6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/>
          <p:cNvSpPr/>
          <p:nvPr/>
        </p:nvSpPr>
        <p:spPr>
          <a:xfrm>
            <a:off x="8290434" y="3094331"/>
            <a:ext cx="2229980" cy="567159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itle 1"/>
              <p:cNvSpPr txBox="1"/>
              <p:nvPr/>
            </p:nvSpPr>
            <p:spPr>
              <a:xfrm>
                <a:off x="9376123" y="3657422"/>
                <a:ext cx="2441021" cy="40156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accent5"/>
                    </a:solidFill>
                  </a:rPr>
                  <a:t>The objective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2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6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123" y="3657422"/>
                <a:ext cx="2441021" cy="401569"/>
              </a:xfrm>
              <a:prstGeom prst="rect">
                <a:avLst/>
              </a:prstGeom>
              <a:blipFill rotWithShape="1">
                <a:blip r:embed="rId7"/>
                <a:stretch>
                  <a:fillRect l="-14" t="-114" r="18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/>
          <p:cNvSpPr/>
          <p:nvPr/>
        </p:nvSpPr>
        <p:spPr>
          <a:xfrm>
            <a:off x="6071833" y="3109697"/>
            <a:ext cx="260372" cy="567159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/>
          <p:cNvSpPr/>
          <p:nvPr/>
        </p:nvSpPr>
        <p:spPr>
          <a:xfrm>
            <a:off x="7115969" y="5057320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/>
              <p:cNvSpPr/>
              <p:nvPr/>
            </p:nvSpPr>
            <p:spPr>
              <a:xfrm>
                <a:off x="7106938" y="5489609"/>
                <a:ext cx="1883016" cy="865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938" y="5489609"/>
                <a:ext cx="1883016" cy="865750"/>
              </a:xfrm>
              <a:prstGeom prst="rect">
                <a:avLst/>
              </a:prstGeom>
              <a:blipFill rotWithShape="1">
                <a:blip r:embed="rId8"/>
                <a:stretch>
                  <a:fillRect l="-1" t="-4" r="14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32" grpId="0"/>
      <p:bldP spid="48" grpId="0"/>
      <p:bldP spid="52" grpId="0"/>
      <p:bldP spid="53" grpId="0"/>
      <p:bldP spid="54" grpId="0" animBg="1"/>
      <p:bldP spid="55" grpId="0"/>
      <p:bldP spid="62" grpId="0" animBg="1"/>
      <p:bldP spid="63" grpId="0"/>
      <p:bldP spid="65" grpId="0" animBg="1"/>
      <p:bldP spid="66" grpId="0"/>
      <p:bldP spid="70" grpId="0" animBg="1"/>
      <p:bldP spid="71" grpId="0" animBg="1"/>
      <p:bldP spid="7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878495" y="2464904"/>
            <a:ext cx="1858617" cy="1401418"/>
          </a:xfrm>
          <a:custGeom>
            <a:avLst/>
            <a:gdLst>
              <a:gd name="connsiteX0" fmla="*/ 0 w 1858617"/>
              <a:gd name="connsiteY0" fmla="*/ 437322 h 1401418"/>
              <a:gd name="connsiteX1" fmla="*/ 1858617 w 1858617"/>
              <a:gd name="connsiteY1" fmla="*/ 0 h 1401418"/>
              <a:gd name="connsiteX2" fmla="*/ 1659835 w 1858617"/>
              <a:gd name="connsiteY2" fmla="*/ 1133061 h 1401418"/>
              <a:gd name="connsiteX3" fmla="*/ 626165 w 1858617"/>
              <a:gd name="connsiteY3" fmla="*/ 1401418 h 1401418"/>
              <a:gd name="connsiteX4" fmla="*/ 0 w 1858617"/>
              <a:gd name="connsiteY4" fmla="*/ 437322 h 140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617" h="1401418">
                <a:moveTo>
                  <a:pt x="0" y="437322"/>
                </a:moveTo>
                <a:lnTo>
                  <a:pt x="1858617" y="0"/>
                </a:lnTo>
                <a:lnTo>
                  <a:pt x="1659835" y="1133061"/>
                </a:lnTo>
                <a:lnTo>
                  <a:pt x="626165" y="1401418"/>
                </a:lnTo>
                <a:lnTo>
                  <a:pt x="0" y="437322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Mathematical Formulation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864742" y="3851959"/>
            <a:ext cx="4065067" cy="1120272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853857" y="3851959"/>
            <a:ext cx="4075952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420252" y="37603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1778672" y="28055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3632291" y="236319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451498" y="34834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 rot="20977191">
            <a:off x="2229231" y="2683500"/>
            <a:ext cx="1080000" cy="108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2237343" y="374012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2061783" y="26945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3114401" y="251433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3297689" y="356388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364212" y="2584260"/>
                <a:ext cx="5061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212" y="2584260"/>
                <a:ext cx="506101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46" t="-96" r="47" b="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itle 1"/>
          <p:cNvSpPr txBox="1"/>
          <p:nvPr/>
        </p:nvSpPr>
        <p:spPr>
          <a:xfrm>
            <a:off x="4730689" y="1015704"/>
            <a:ext cx="6854152" cy="974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dirty="0"/>
              <a:t>Next,</a:t>
            </a:r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/>
              <p:cNvSpPr/>
              <p:nvPr/>
            </p:nvSpPr>
            <p:spPr>
              <a:xfrm>
                <a:off x="5580481" y="1083592"/>
                <a:ext cx="5138458" cy="775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481" y="1083592"/>
                <a:ext cx="5138458" cy="775084"/>
              </a:xfrm>
              <a:prstGeom prst="rect">
                <a:avLst/>
              </a:prstGeom>
              <a:blipFill rotWithShape="1">
                <a:blip r:embed="rId2"/>
                <a:stretch>
                  <a:fillRect l="-2" t="-36"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Down Arrow 61"/>
          <p:cNvSpPr/>
          <p:nvPr/>
        </p:nvSpPr>
        <p:spPr>
          <a:xfrm>
            <a:off x="7165100" y="1985079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5896462" y="2385707"/>
                <a:ext cx="4246804" cy="842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62" y="2385707"/>
                <a:ext cx="4246804" cy="842282"/>
              </a:xfrm>
              <a:prstGeom prst="rect">
                <a:avLst/>
              </a:prstGeom>
              <a:blipFill rotWithShape="1">
                <a:blip r:embed="rId3"/>
                <a:stretch>
                  <a:fillRect l="-11" t="-1" r="10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Down Arrow 70"/>
          <p:cNvSpPr/>
          <p:nvPr/>
        </p:nvSpPr>
        <p:spPr>
          <a:xfrm>
            <a:off x="7165099" y="3182023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/>
              <p:cNvSpPr/>
              <p:nvPr/>
            </p:nvSpPr>
            <p:spPr>
              <a:xfrm>
                <a:off x="5588209" y="3529721"/>
                <a:ext cx="4933337" cy="857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209" y="3529721"/>
                <a:ext cx="4933337" cy="857479"/>
              </a:xfrm>
              <a:prstGeom prst="rect">
                <a:avLst/>
              </a:prstGeom>
              <a:blipFill rotWithShape="1">
                <a:blip r:embed="rId4"/>
                <a:stretch>
                  <a:fillRect l="-4" t="-46" r="5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Down Arrow 29"/>
          <p:cNvSpPr/>
          <p:nvPr/>
        </p:nvSpPr>
        <p:spPr>
          <a:xfrm>
            <a:off x="5877342" y="4449899"/>
            <a:ext cx="4246803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Polar Decomposition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7350052" y="4875323"/>
                <a:ext cx="136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052" y="4875323"/>
                <a:ext cx="136870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1" t="-93" r="15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/>
          <p:cNvSpPr txBox="1"/>
          <p:nvPr/>
        </p:nvSpPr>
        <p:spPr>
          <a:xfrm>
            <a:off x="7015381" y="5577889"/>
            <a:ext cx="171556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rotation</a:t>
            </a:r>
            <a:endParaRPr lang="en-US" sz="18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8039866" y="5284495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159528" y="5279450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/>
          <p:cNvSpPr txBox="1"/>
          <p:nvPr/>
        </p:nvSpPr>
        <p:spPr>
          <a:xfrm>
            <a:off x="8089330" y="5577526"/>
            <a:ext cx="1715563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deformation</a:t>
            </a:r>
            <a:endParaRPr lang="en-US" sz="18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8371840" y="527809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501441" y="5273047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/>
              <p:cNvSpPr/>
              <p:nvPr/>
            </p:nvSpPr>
            <p:spPr>
              <a:xfrm>
                <a:off x="1855079" y="2213389"/>
                <a:ext cx="1922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079" y="2213389"/>
                <a:ext cx="1922000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3" t="-90" r="5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62" grpId="0" animBg="1"/>
      <p:bldP spid="63" grpId="0"/>
      <p:bldP spid="71" grpId="0" animBg="1"/>
      <p:bldP spid="72" grpId="0"/>
      <p:bldP spid="30" grpId="0" animBg="1"/>
      <p:bldP spid="31" grpId="0"/>
      <p:bldP spid="35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rallelogram 27"/>
          <p:cNvSpPr/>
          <p:nvPr/>
        </p:nvSpPr>
        <p:spPr>
          <a:xfrm rot="18413819">
            <a:off x="6931330" y="2337558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4741" y="2388436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US" b="1" dirty="0"/>
              <a:t>Remember that…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itle 1"/>
              <p:cNvSpPr txBox="1"/>
              <p:nvPr/>
            </p:nvSpPr>
            <p:spPr>
              <a:xfrm>
                <a:off x="811658" y="917613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Singular value decomposition says any matrix can be decomposed into: rotation, scaling and rotation: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𝐔𝐃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</p:txBody>
          </p:sp>
        </mc:Choice>
        <mc:Fallback>
          <p:sp>
            <p:nvSpPr>
              <p:cNvPr id="3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917613"/>
                <a:ext cx="10839785" cy="940514"/>
              </a:xfrm>
              <a:prstGeom prst="rect">
                <a:avLst/>
              </a:prstGeom>
              <a:blipFill rotWithShape="1">
                <a:blip r:embed="rId1"/>
                <a:stretch>
                  <a:fillRect l="-1" t="-4" r="4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 rot="18913754">
            <a:off x="4001363" y="2394331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391595" y="181374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13253" y="2803679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260741" y="180039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72239" y="279033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549676" y="181374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661174" y="280367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allelogram 34"/>
          <p:cNvSpPr/>
          <p:nvPr/>
        </p:nvSpPr>
        <p:spPr>
          <a:xfrm rot="20233961">
            <a:off x="10058153" y="2324213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0676499" y="1800400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787997" y="2790332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>
            <a:off x="2321263" y="2348795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itle 1"/>
              <p:cNvSpPr txBox="1"/>
              <p:nvPr/>
            </p:nvSpPr>
            <p:spPr>
              <a:xfrm>
                <a:off x="2271886" y="2623002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4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6" y="2623002"/>
                <a:ext cx="1529182" cy="361345"/>
              </a:xfrm>
              <a:prstGeom prst="rect">
                <a:avLst/>
              </a:prstGeom>
              <a:blipFill rotWithShape="1">
                <a:blip r:embed="rId2"/>
                <a:stretch>
                  <a:fillRect l="-32" t="-125" r="39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40"/>
          <p:cNvSpPr/>
          <p:nvPr/>
        </p:nvSpPr>
        <p:spPr>
          <a:xfrm>
            <a:off x="8587163" y="233545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itle 1"/>
              <p:cNvSpPr txBox="1"/>
              <p:nvPr/>
            </p:nvSpPr>
            <p:spPr>
              <a:xfrm>
                <a:off x="8571044" y="260965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4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044" y="2609657"/>
                <a:ext cx="1056638" cy="361345"/>
              </a:xfrm>
              <a:prstGeom prst="rect">
                <a:avLst/>
              </a:prstGeom>
              <a:blipFill rotWithShape="1">
                <a:blip r:embed="rId3"/>
                <a:stretch>
                  <a:fillRect l="-42" t="-122" r="42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>
            <a:off x="5465837" y="2348796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itle 1"/>
              <p:cNvSpPr txBox="1"/>
              <p:nvPr/>
            </p:nvSpPr>
            <p:spPr>
              <a:xfrm>
                <a:off x="5509352" y="2623003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4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52" y="2623003"/>
                <a:ext cx="1056638" cy="361345"/>
              </a:xfrm>
              <a:prstGeom prst="rect">
                <a:avLst/>
              </a:prstGeom>
              <a:blipFill rotWithShape="1">
                <a:blip r:embed="rId4"/>
                <a:stretch>
                  <a:fillRect l="-9" t="-125" r="9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itle 1"/>
              <p:cNvSpPr txBox="1"/>
              <p:nvPr/>
            </p:nvSpPr>
            <p:spPr>
              <a:xfrm>
                <a:off x="811658" y="3551792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We can rotate the object back before the final rotation: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𝐔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𝐕𝐃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</p:txBody>
          </p:sp>
        </mc:Choice>
        <mc:Fallback>
          <p:sp>
            <p:nvSpPr>
              <p:cNvPr id="3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3551792"/>
                <a:ext cx="10839785" cy="940514"/>
              </a:xfrm>
              <a:prstGeom prst="rect">
                <a:avLst/>
              </a:prstGeom>
              <a:blipFill rotWithShape="1">
                <a:blip r:embed="rId5"/>
                <a:stretch>
                  <a:fillRect l="-1" t="-25" r="4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Parallelogram 37"/>
          <p:cNvSpPr/>
          <p:nvPr/>
        </p:nvSpPr>
        <p:spPr>
          <a:xfrm rot="18413819">
            <a:off x="5501624" y="4806650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29550" y="4857528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18913754">
            <a:off x="2969222" y="4863423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3359454" y="428283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88317" y="5262832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25550" y="426949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4192" y="5259423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6119970" y="428283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420309" y="5272769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Parallelogram 58"/>
          <p:cNvSpPr/>
          <p:nvPr/>
        </p:nvSpPr>
        <p:spPr>
          <a:xfrm rot="20233961">
            <a:off x="10725595" y="4793305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11343941" y="4269492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0684036" y="5259424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1537597" y="4817887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9562716" y="4804542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4254789" y="4817888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8" name="Parallelogram 67"/>
          <p:cNvSpPr/>
          <p:nvPr/>
        </p:nvSpPr>
        <p:spPr>
          <a:xfrm rot="21388575">
            <a:off x="8090045" y="4801814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8708391" y="427800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008730" y="5267933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itle 1"/>
              <p:cNvSpPr txBox="1"/>
              <p:nvPr/>
            </p:nvSpPr>
            <p:spPr>
              <a:xfrm>
                <a:off x="1494192" y="5097856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192" y="5097856"/>
                <a:ext cx="1529182" cy="361345"/>
              </a:xfrm>
              <a:prstGeom prst="rect">
                <a:avLst/>
              </a:prstGeom>
              <a:blipFill rotWithShape="1">
                <a:blip r:embed="rId2"/>
                <a:stretch>
                  <a:fillRect l="-2" t="-21" r="9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itle 1"/>
              <p:cNvSpPr txBox="1"/>
              <p:nvPr/>
            </p:nvSpPr>
            <p:spPr>
              <a:xfrm>
                <a:off x="9527321" y="5084511"/>
                <a:ext cx="1329503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321" y="5084511"/>
                <a:ext cx="1329503" cy="361345"/>
              </a:xfrm>
              <a:prstGeom prst="rect">
                <a:avLst/>
              </a:prstGeom>
              <a:blipFill rotWithShape="1">
                <a:blip r:embed="rId6"/>
                <a:stretch>
                  <a:fillRect l="-31" t="-18" r="17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itle 1"/>
              <p:cNvSpPr txBox="1"/>
              <p:nvPr/>
            </p:nvSpPr>
            <p:spPr>
              <a:xfrm>
                <a:off x="4284398" y="509785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398" y="5097857"/>
                <a:ext cx="1056638" cy="361345"/>
              </a:xfrm>
              <a:prstGeom prst="rect">
                <a:avLst/>
              </a:prstGeom>
              <a:blipFill rotWithShape="1">
                <a:blip r:embed="rId4"/>
                <a:stretch>
                  <a:fillRect l="-5" t="-21" r="5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ight Arrow 74"/>
          <p:cNvSpPr/>
          <p:nvPr/>
        </p:nvSpPr>
        <p:spPr>
          <a:xfrm>
            <a:off x="6917809" y="4823648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itle 1"/>
              <p:cNvSpPr txBox="1"/>
              <p:nvPr/>
            </p:nvSpPr>
            <p:spPr>
              <a:xfrm>
                <a:off x="6874404" y="5103617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</a:t>
                </a:r>
                <a:r>
                  <a:rPr lang="en-US" altLang="zh-CN" sz="1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4" y="5103617"/>
                <a:ext cx="1529182" cy="361345"/>
              </a:xfrm>
              <a:prstGeom prst="rect">
                <a:avLst/>
              </a:prstGeom>
              <a:blipFill rotWithShape="1">
                <a:blip r:embed="rId7"/>
                <a:stretch>
                  <a:fillRect l="-35" t="-34" r="41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  <p:bldP spid="49" grpId="0" animBg="1"/>
      <p:bldP spid="52" grpId="0" animBg="1"/>
      <p:bldP spid="59" grpId="0" animBg="1"/>
      <p:bldP spid="62" grpId="0" animBg="1"/>
      <p:bldP spid="64" grpId="0" animBg="1"/>
      <p:bldP spid="66" grpId="0" animBg="1"/>
      <p:bldP spid="68" grpId="0" animBg="1"/>
      <p:bldP spid="71" grpId="0"/>
      <p:bldP spid="72" grpId="0"/>
      <p:bldP spid="73" grpId="0"/>
      <p:bldP spid="75" grpId="0" animBg="1"/>
      <p:bldP spid="7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rallelogram 27"/>
          <p:cNvSpPr/>
          <p:nvPr/>
        </p:nvSpPr>
        <p:spPr>
          <a:xfrm rot="18413819">
            <a:off x="6931330" y="2337558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4741" y="2388436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US" b="1" dirty="0"/>
              <a:t>Remember that…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itle 1"/>
              <p:cNvSpPr txBox="1"/>
              <p:nvPr/>
            </p:nvSpPr>
            <p:spPr>
              <a:xfrm>
                <a:off x="811658" y="917613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Singular value decomposition says any matrix can be decomposed into: rotation, scaling and rotation: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𝐔𝐃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</p:txBody>
          </p:sp>
        </mc:Choice>
        <mc:Fallback>
          <p:sp>
            <p:nvSpPr>
              <p:cNvPr id="3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917613"/>
                <a:ext cx="10839785" cy="940514"/>
              </a:xfrm>
              <a:prstGeom prst="rect">
                <a:avLst/>
              </a:prstGeom>
              <a:blipFill rotWithShape="1">
                <a:blip r:embed="rId1"/>
                <a:stretch>
                  <a:fillRect l="-1" t="-4" r="4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 rot="18913754">
            <a:off x="4001363" y="2394331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391595" y="181374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13253" y="2803679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260741" y="180039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72239" y="279033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549676" y="181374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661174" y="280367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allelogram 34"/>
          <p:cNvSpPr/>
          <p:nvPr/>
        </p:nvSpPr>
        <p:spPr>
          <a:xfrm rot="20233961">
            <a:off x="10058153" y="2324213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0676499" y="1800400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787997" y="2790332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>
            <a:off x="2321263" y="2348795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itle 1"/>
              <p:cNvSpPr txBox="1"/>
              <p:nvPr/>
            </p:nvSpPr>
            <p:spPr>
              <a:xfrm>
                <a:off x="2271886" y="2623002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4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6" y="2623002"/>
                <a:ext cx="1529182" cy="361345"/>
              </a:xfrm>
              <a:prstGeom prst="rect">
                <a:avLst/>
              </a:prstGeom>
              <a:blipFill rotWithShape="1">
                <a:blip r:embed="rId2"/>
                <a:stretch>
                  <a:fillRect l="-32" t="-125" r="39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40"/>
          <p:cNvSpPr/>
          <p:nvPr/>
        </p:nvSpPr>
        <p:spPr>
          <a:xfrm>
            <a:off x="8587163" y="233545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itle 1"/>
              <p:cNvSpPr txBox="1"/>
              <p:nvPr/>
            </p:nvSpPr>
            <p:spPr>
              <a:xfrm>
                <a:off x="8571044" y="260965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4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044" y="2609657"/>
                <a:ext cx="1056638" cy="361345"/>
              </a:xfrm>
              <a:prstGeom prst="rect">
                <a:avLst/>
              </a:prstGeom>
              <a:blipFill rotWithShape="1">
                <a:blip r:embed="rId3"/>
                <a:stretch>
                  <a:fillRect l="-42" t="-122" r="42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>
            <a:off x="5465837" y="2348796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itle 1"/>
              <p:cNvSpPr txBox="1"/>
              <p:nvPr/>
            </p:nvSpPr>
            <p:spPr>
              <a:xfrm>
                <a:off x="5509352" y="2623003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4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52" y="2623003"/>
                <a:ext cx="1056638" cy="361345"/>
              </a:xfrm>
              <a:prstGeom prst="rect">
                <a:avLst/>
              </a:prstGeom>
              <a:blipFill rotWithShape="1">
                <a:blip r:embed="rId4"/>
                <a:stretch>
                  <a:fillRect l="-9" t="-125" r="9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itle 1"/>
              <p:cNvSpPr txBox="1"/>
              <p:nvPr/>
            </p:nvSpPr>
            <p:spPr>
              <a:xfrm>
                <a:off x="811658" y="3453472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We can rotate the object back before the final rotation: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𝐔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𝐕𝐃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</p:txBody>
          </p:sp>
        </mc:Choice>
        <mc:Fallback>
          <p:sp>
            <p:nvSpPr>
              <p:cNvPr id="3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3453472"/>
                <a:ext cx="10839785" cy="940514"/>
              </a:xfrm>
              <a:prstGeom prst="rect">
                <a:avLst/>
              </a:prstGeom>
              <a:blipFill rotWithShape="1">
                <a:blip r:embed="rId5"/>
                <a:stretch>
                  <a:fillRect l="-1" t="-36" r="4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Parallelogram 37"/>
          <p:cNvSpPr/>
          <p:nvPr/>
        </p:nvSpPr>
        <p:spPr>
          <a:xfrm rot="18413819">
            <a:off x="5501624" y="4806650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29550" y="4857528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18913754">
            <a:off x="2969222" y="4863423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3359454" y="428283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88317" y="5262832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25550" y="426949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4192" y="5259423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6119970" y="428283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420309" y="5272769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Parallelogram 58"/>
          <p:cNvSpPr/>
          <p:nvPr/>
        </p:nvSpPr>
        <p:spPr>
          <a:xfrm rot="20233961">
            <a:off x="10725595" y="4793305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11343941" y="4269492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0684036" y="5259424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/>
          <p:cNvSpPr/>
          <p:nvPr/>
        </p:nvSpPr>
        <p:spPr>
          <a:xfrm>
            <a:off x="1537597" y="4817887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9562716" y="4804542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4254789" y="4817888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8" name="Parallelogram 67"/>
          <p:cNvSpPr/>
          <p:nvPr/>
        </p:nvSpPr>
        <p:spPr>
          <a:xfrm rot="21141200">
            <a:off x="8090045" y="4801814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8708391" y="427800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008730" y="5267933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itle 1"/>
              <p:cNvSpPr txBox="1"/>
              <p:nvPr/>
            </p:nvSpPr>
            <p:spPr>
              <a:xfrm>
                <a:off x="1494192" y="5097856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192" y="5097856"/>
                <a:ext cx="1529182" cy="361345"/>
              </a:xfrm>
              <a:prstGeom prst="rect">
                <a:avLst/>
              </a:prstGeom>
              <a:blipFill rotWithShape="1">
                <a:blip r:embed="rId2"/>
                <a:stretch>
                  <a:fillRect l="-2" t="-21" r="9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itle 1"/>
              <p:cNvSpPr txBox="1"/>
              <p:nvPr/>
            </p:nvSpPr>
            <p:spPr>
              <a:xfrm>
                <a:off x="9477626" y="5084511"/>
                <a:ext cx="1329503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26" y="5084511"/>
                <a:ext cx="1329503" cy="361345"/>
              </a:xfrm>
              <a:prstGeom prst="rect">
                <a:avLst/>
              </a:prstGeom>
              <a:blipFill rotWithShape="1">
                <a:blip r:embed="rId6"/>
                <a:stretch>
                  <a:fillRect l="-19" t="-18" r="5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itle 1"/>
              <p:cNvSpPr txBox="1"/>
              <p:nvPr/>
            </p:nvSpPr>
            <p:spPr>
              <a:xfrm>
                <a:off x="4284398" y="509785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398" y="5097857"/>
                <a:ext cx="1056638" cy="361345"/>
              </a:xfrm>
              <a:prstGeom prst="rect">
                <a:avLst/>
              </a:prstGeom>
              <a:blipFill rotWithShape="1">
                <a:blip r:embed="rId4"/>
                <a:stretch>
                  <a:fillRect l="-5" t="-21" r="5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ight Arrow 74"/>
          <p:cNvSpPr/>
          <p:nvPr/>
        </p:nvSpPr>
        <p:spPr>
          <a:xfrm>
            <a:off x="6917809" y="4823648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itle 1"/>
              <p:cNvSpPr txBox="1"/>
              <p:nvPr/>
            </p:nvSpPr>
            <p:spPr>
              <a:xfrm>
                <a:off x="6874404" y="5103617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</a:t>
                </a:r>
                <a:r>
                  <a:rPr lang="en-US" altLang="zh-CN" sz="1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4" y="5103617"/>
                <a:ext cx="1529182" cy="361345"/>
              </a:xfrm>
              <a:prstGeom prst="rect">
                <a:avLst/>
              </a:prstGeom>
              <a:blipFill rotWithShape="1">
                <a:blip r:embed="rId7"/>
                <a:stretch>
                  <a:fillRect l="-35" t="-34" r="41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ight Arrow 46"/>
          <p:cNvSpPr/>
          <p:nvPr/>
        </p:nvSpPr>
        <p:spPr>
          <a:xfrm>
            <a:off x="1537597" y="6044008"/>
            <a:ext cx="6411389" cy="61168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itle 1"/>
              <p:cNvSpPr txBox="1"/>
              <p:nvPr/>
            </p:nvSpPr>
            <p:spPr>
              <a:xfrm>
                <a:off x="3682026" y="6179646"/>
                <a:ext cx="22613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Local Deformation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𝐕𝐃</m:t>
                    </m:r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6" y="6179646"/>
                <a:ext cx="2261382" cy="361345"/>
              </a:xfrm>
              <a:prstGeom prst="rect">
                <a:avLst/>
              </a:prstGeom>
              <a:blipFill rotWithShape="1">
                <a:blip r:embed="rId8"/>
                <a:stretch>
                  <a:fillRect l="-13" t="-128" r="20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>
            <a:off x="119115" y="4659595"/>
            <a:ext cx="1206000" cy="120600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136409" y="4650528"/>
            <a:ext cx="1206534" cy="120600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093785" y="4671521"/>
            <a:ext cx="1206000" cy="120600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8111079" y="4662454"/>
            <a:ext cx="1206534" cy="120600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16200000">
            <a:off x="-2007668" y="2229487"/>
            <a:ext cx="5784537" cy="1325563"/>
          </a:xfrm>
        </p:spPr>
        <p:txBody>
          <a:bodyPr/>
          <a:lstStyle/>
          <a:p>
            <a:r>
              <a:rPr lang="en-US" b="1" dirty="0"/>
              <a:t>Polar Decomposition</a:t>
            </a: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10" y="258912"/>
            <a:ext cx="4025684" cy="6067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/>
          <p:nvPr/>
        </p:nvSpPr>
        <p:spPr>
          <a:xfrm>
            <a:off x="2276097" y="6013558"/>
            <a:ext cx="3014832" cy="110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Iterative methods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3122" t="10434" r="32458" b="8841"/>
          <a:stretch>
            <a:fillRect/>
          </a:stretch>
        </p:blipFill>
        <p:spPr>
          <a:xfrm>
            <a:off x="5976201" y="258912"/>
            <a:ext cx="4139087" cy="606703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1"/>
          <p:cNvSpPr txBox="1"/>
          <p:nvPr/>
        </p:nvSpPr>
        <p:spPr>
          <a:xfrm>
            <a:off x="7033047" y="6013558"/>
            <a:ext cx="3014832" cy="110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Direct methods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0573476" y="2031688"/>
                <a:ext cx="974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𝐑𝐒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476" y="2031688"/>
                <a:ext cx="97494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" t="-87" r="32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10215668" y="2429858"/>
                <a:ext cx="1873783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68" y="2429858"/>
                <a:ext cx="1873783" cy="375552"/>
              </a:xfrm>
              <a:prstGeom prst="rect">
                <a:avLst/>
              </a:prstGeom>
              <a:blipFill rotWithShape="1">
                <a:blip r:embed="rId4"/>
                <a:stretch>
                  <a:fillRect l="-23" t="-93" r="17" b="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0635992" y="2805410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unique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/>
          <p:cNvCxnSpPr/>
          <p:nvPr/>
        </p:nvCxnSpPr>
        <p:spPr>
          <a:xfrm>
            <a:off x="10137311" y="4803848"/>
            <a:ext cx="7328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69" idx="2"/>
            <a:endCxn id="96" idx="0"/>
          </p:cNvCxnSpPr>
          <p:nvPr/>
        </p:nvCxnSpPr>
        <p:spPr>
          <a:xfrm>
            <a:off x="3159856" y="3239422"/>
            <a:ext cx="0" cy="4256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4728290" y="4815476"/>
            <a:ext cx="12683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1"/>
          <p:cNvSpPr txBox="1"/>
          <p:nvPr/>
        </p:nvSpPr>
        <p:spPr>
          <a:xfrm>
            <a:off x="1095905" y="3665079"/>
            <a:ext cx="4127901" cy="222579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69" name="Title 1"/>
          <p:cNvSpPr txBox="1"/>
          <p:nvPr/>
        </p:nvSpPr>
        <p:spPr>
          <a:xfrm>
            <a:off x="1140802" y="1475262"/>
            <a:ext cx="4038107" cy="17641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Shape Matching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itle 1"/>
              <p:cNvSpPr txBox="1"/>
              <p:nvPr/>
            </p:nvSpPr>
            <p:spPr>
              <a:xfrm>
                <a:off x="1371523" y="1578770"/>
                <a:ext cx="3980852" cy="11785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/>
                  <a:t>For every vertex</a:t>
                </a:r>
                <a:endParaRPr lang="en-US" sz="2000" dirty="0"/>
              </a:p>
              <a:p>
                <a:r>
                  <a:rPr lang="en-US" altLang="zh-CN" sz="2000" dirty="0"/>
                  <a:t>	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Force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23" y="1578770"/>
                <a:ext cx="3980852" cy="1178538"/>
              </a:xfrm>
              <a:prstGeom prst="rect">
                <a:avLst/>
              </a:prstGeom>
              <a:blipFill rotWithShape="1">
                <a:blip r:embed="rId1"/>
                <a:stretch>
                  <a:fillRect l="-14" t="-14" r="15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2343043" y="2500950"/>
                <a:ext cx="2196816" cy="321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box>
                            <m:box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box>
                        </m:e>
                      </m:box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043" y="2500950"/>
                <a:ext cx="2196816" cy="321498"/>
              </a:xfrm>
              <a:prstGeom prst="rect">
                <a:avLst/>
              </a:prstGeom>
              <a:blipFill rotWithShape="1">
                <a:blip r:embed="rId2"/>
                <a:stretch>
                  <a:fillRect l="-24" t="-100" r="11" b="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/>
              <p:cNvSpPr/>
              <p:nvPr/>
            </p:nvSpPr>
            <p:spPr>
              <a:xfrm>
                <a:off x="1169794" y="4080189"/>
                <a:ext cx="1559017" cy="710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94" y="4080189"/>
                <a:ext cx="1559017" cy="710259"/>
              </a:xfrm>
              <a:prstGeom prst="rect">
                <a:avLst/>
              </a:prstGeom>
              <a:blipFill rotWithShape="1">
                <a:blip r:embed="rId3"/>
                <a:stretch>
                  <a:fillRect l="-8" t="-44" r="14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itle 1"/>
          <p:cNvSpPr txBox="1"/>
          <p:nvPr/>
        </p:nvSpPr>
        <p:spPr>
          <a:xfrm>
            <a:off x="1932964" y="3633869"/>
            <a:ext cx="2586061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Rigidify the vertices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8" name="Title 1"/>
          <p:cNvSpPr txBox="1"/>
          <p:nvPr/>
        </p:nvSpPr>
        <p:spPr>
          <a:xfrm>
            <a:off x="6009410" y="4080189"/>
            <a:ext cx="4127901" cy="151848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itle 1"/>
              <p:cNvSpPr txBox="1"/>
              <p:nvPr/>
            </p:nvSpPr>
            <p:spPr>
              <a:xfrm>
                <a:off x="6829051" y="4080189"/>
                <a:ext cx="2586061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51" y="4080189"/>
                <a:ext cx="2586061" cy="512486"/>
              </a:xfrm>
              <a:prstGeom prst="rect">
                <a:avLst/>
              </a:prstGeom>
              <a:blipFill rotWithShape="1">
                <a:blip r:embed="rId4"/>
                <a:stretch>
                  <a:fillRect l="-10" t="-61" r="23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10537928" y="4395488"/>
            <a:ext cx="732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  <a:ea typeface="Cambria Math" panose="02040503050406030204" pitchFamily="18" charset="0"/>
              </a:rPr>
              <a:t>Done</a:t>
            </a:r>
            <a:endParaRPr lang="en-US" sz="20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2401756" y="2853628"/>
                <a:ext cx="21968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56" y="2853628"/>
                <a:ext cx="2196816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8" t="-1011" r="24" b="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1"/>
          <p:cNvSpPr txBox="1"/>
          <p:nvPr/>
        </p:nvSpPr>
        <p:spPr>
          <a:xfrm>
            <a:off x="2025446" y="1439404"/>
            <a:ext cx="2586061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Independent Update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120417" y="4697196"/>
                <a:ext cx="4147930" cy="730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17" y="4697196"/>
                <a:ext cx="4147930" cy="730008"/>
              </a:xfrm>
              <a:prstGeom prst="rect">
                <a:avLst/>
              </a:prstGeom>
              <a:blipFill rotWithShape="1">
                <a:blip r:embed="rId6"/>
                <a:stretch>
                  <a:fillRect l="-7" t="-14" r="9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1110477" y="5421541"/>
                <a:ext cx="17747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Polar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77" y="5421541"/>
                <a:ext cx="1774781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28" t="-136" r="26" b="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itle 1"/>
          <p:cNvSpPr txBox="1"/>
          <p:nvPr/>
        </p:nvSpPr>
        <p:spPr>
          <a:xfrm>
            <a:off x="6156459" y="4098285"/>
            <a:ext cx="3980852" cy="1178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For every vertex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6778794" y="4815476"/>
                <a:ext cx="345716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𝐑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94" y="4815476"/>
                <a:ext cx="3457160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5" t="-88" r="1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6847446" y="5168154"/>
                <a:ext cx="21968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446" y="5168154"/>
                <a:ext cx="2196816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11" t="-170" r="27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/>
          <p:cNvSpPr txBox="1"/>
          <p:nvPr/>
        </p:nvSpPr>
        <p:spPr>
          <a:xfrm>
            <a:off x="6122542" y="1763565"/>
            <a:ext cx="5134419" cy="110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Physical quantities are attached to each vertex, not to the entire body.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69" grpId="0" animBg="1"/>
      <p:bldP spid="42" grpId="0"/>
      <p:bldP spid="63" grpId="0"/>
      <p:bldP spid="86" grpId="0"/>
      <p:bldP spid="97" grpId="0"/>
      <p:bldP spid="98" grpId="0" animBg="1"/>
      <p:bldP spid="101" grpId="0"/>
      <p:bldP spid="106" grpId="0"/>
      <p:bldP spid="36" grpId="0"/>
      <p:bldP spid="37" grpId="0"/>
      <p:bldP spid="3" grpId="0"/>
      <p:bldP spid="39" grpId="0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11040065" y="4619511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Rounded Rectangle 40"/>
          <p:cNvSpPr/>
          <p:nvPr/>
        </p:nvSpPr>
        <p:spPr>
          <a:xfrm>
            <a:off x="4776774" y="4623616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8" name="Title 1"/>
          <p:cNvSpPr txBox="1"/>
          <p:nvPr/>
        </p:nvSpPr>
        <p:spPr>
          <a:xfrm>
            <a:off x="6453308" y="2311820"/>
            <a:ext cx="4503642" cy="36373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Last week…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25" t="-111" r="44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25" t="-61" r="44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5630666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91" t="-111" r="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91" t="-61" r="9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Matrix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Rotate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5" t="-76" r="1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8" t="-72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blipFill rotWithShape="1">
                <a:blip r:embed="rId5"/>
                <a:stretch>
                  <a:fillRect l="-8" t="-5" r="4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𝐫𝐞𝐟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blipFill rotWithShape="1">
                <a:blip r:embed="rId6"/>
                <a:stretch>
                  <a:fillRect l="-4" t="-145" b="-2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box>
                                      <m:box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box>
                                              <m:box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ox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box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box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blipFill rotWithShape="1">
                <a:blip r:embed="rId7"/>
                <a:stretch>
                  <a:fillRect l="-15" t="-52" r="11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6" t="-63" r="9" b="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 txBox="1"/>
          <p:nvPr/>
        </p:nvSpPr>
        <p:spPr>
          <a:xfrm>
            <a:off x="1108759" y="3558370"/>
            <a:ext cx="3578578" cy="23853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0" t="-111" r="5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0" t="-61" r="59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/>
          <p:cNvSpPr/>
          <p:nvPr/>
        </p:nvSpPr>
        <p:spPr>
          <a:xfrm>
            <a:off x="296107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11" t="-202" r="7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</m:box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7" t="-102" r="3" b="-3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box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7" t="-175" r="3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2" t="-19" r="81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32" t="-141" r="81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blipFill rotWithShape="1">
                <a:blip r:embed="rId14"/>
                <a:stretch>
                  <a:fillRect l="-15" t="-40" r="1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itle 1"/>
              <p:cNvSpPr txBox="1"/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In practice, we update the same state variable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over time.  </a:t>
                </a:r>
                <a:endParaRPr lang="en-US" sz="2400" dirty="0"/>
              </a:p>
            </p:txBody>
          </p:sp>
        </mc:Choice>
        <mc:Fallback>
          <p:sp>
            <p:nvSpPr>
              <p:cNvPr id="4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  <a:blipFill rotWithShape="1">
                <a:blip r:embed="rId15"/>
                <a:stretch>
                  <a:fillRect l="-4" t="-29" r="1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/>
          <p:cNvSpPr/>
          <p:nvPr/>
        </p:nvSpPr>
        <p:spPr>
          <a:xfrm>
            <a:off x="1172056" y="4252075"/>
            <a:ext cx="1349764" cy="654247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42630" y="3433559"/>
            <a:ext cx="1340462" cy="73409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Shape</a:t>
            </a:r>
            <a:r>
              <a:rPr lang="zh-CN" altLang="en-US" b="1" dirty="0"/>
              <a:t> </a:t>
            </a:r>
            <a:r>
              <a:rPr lang="en-US" altLang="zh-CN" b="1" dirty="0"/>
              <a:t>Matching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713355" y="1719898"/>
            <a:ext cx="10515600" cy="374473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Easy to implement and compatible with other nodal systems, i.e., cloth, soft bodies and even particle fluids.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Difficult to strictly enforce friction and other goals.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rigidification process will destroy them.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More suitable when the friction accuracy is unimportant, i.e., buttons on clothes.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0732" y="2967335"/>
            <a:ext cx="4906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Muller et al. 2005. </a:t>
            </a:r>
            <a:r>
              <a:rPr lang="en-US" i="1" dirty="0">
                <a:latin typeface="+mj-lt"/>
              </a:rPr>
              <a:t>Meshless Deformations Based on Shape Matching. </a:t>
            </a:r>
            <a:r>
              <a:rPr lang="en-US" dirty="0">
                <a:latin typeface="+mj-lt"/>
              </a:rPr>
              <a:t>TOG (SIGGRAPH).</a:t>
            </a:r>
            <a:endParaRPr lang="en-US" dirty="0">
              <a:latin typeface="+mj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US" b="1" dirty="0"/>
              <a:t>After-Class Reading</a:t>
            </a:r>
            <a:endParaRPr lang="en-US" b="1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32850" t="10435" r="32277" b="10435"/>
          <a:stretch>
            <a:fillRect/>
          </a:stretch>
        </p:blipFill>
        <p:spPr>
          <a:xfrm>
            <a:off x="6155634" y="929583"/>
            <a:ext cx="3826566" cy="54267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11040065" y="4619511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Rounded Rectangle 40"/>
          <p:cNvSpPr/>
          <p:nvPr/>
        </p:nvSpPr>
        <p:spPr>
          <a:xfrm>
            <a:off x="4776774" y="4623616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8" name="Title 1"/>
          <p:cNvSpPr txBox="1"/>
          <p:nvPr/>
        </p:nvSpPr>
        <p:spPr>
          <a:xfrm>
            <a:off x="6453308" y="2311820"/>
            <a:ext cx="4503642" cy="36373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Last week…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25" t="-111" r="44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25" t="-61" r="44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5630666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91" t="-111" r="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91" t="-61" r="9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Matrix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Rotate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5" t="-76" r="1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8" t="-72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blipFill rotWithShape="1">
                <a:blip r:embed="rId5"/>
                <a:stretch>
                  <a:fillRect l="-8" t="-5" r="4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𝐫𝐞𝐟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blipFill rotWithShape="1">
                <a:blip r:embed="rId6"/>
                <a:stretch>
                  <a:fillRect l="-4" t="-145" b="-2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box>
                                      <m:box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box>
                                              <m:box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ox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box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box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blipFill rotWithShape="1">
                <a:blip r:embed="rId7"/>
                <a:stretch>
                  <a:fillRect l="-15" t="-52" r="11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6" t="-63" r="9" b="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 txBox="1"/>
          <p:nvPr/>
        </p:nvSpPr>
        <p:spPr>
          <a:xfrm>
            <a:off x="1108759" y="3558370"/>
            <a:ext cx="3578578" cy="23853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0" t="-111" r="5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0" t="-61" r="59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/>
          <p:cNvSpPr/>
          <p:nvPr/>
        </p:nvSpPr>
        <p:spPr>
          <a:xfrm>
            <a:off x="296107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11" t="-202" r="7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</m:box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7" t="-102" r="3" b="-3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box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7" t="-175" r="3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2" t="-19" r="81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32" t="-141" r="81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blipFill rotWithShape="1">
                <a:blip r:embed="rId14"/>
                <a:stretch>
                  <a:fillRect l="-15" t="-40" r="1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itle 1"/>
              <p:cNvSpPr txBox="1"/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In practice, we update the same state variable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over time.  </a:t>
                </a:r>
                <a:endParaRPr lang="en-US" sz="2400" dirty="0"/>
              </a:p>
            </p:txBody>
          </p:sp>
        </mc:Choice>
        <mc:Fallback>
          <p:sp>
            <p:nvSpPr>
              <p:cNvPr id="4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  <a:blipFill rotWithShape="1">
                <a:blip r:embed="rId15"/>
                <a:stretch>
                  <a:fillRect l="-4" t="-29" r="1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/>
          <p:cNvSpPr/>
          <p:nvPr/>
        </p:nvSpPr>
        <p:spPr>
          <a:xfrm>
            <a:off x="1186305" y="4813740"/>
            <a:ext cx="2080359" cy="512331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42628" y="4165269"/>
            <a:ext cx="2312613" cy="1048831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What is an inertia tensor?</a:t>
            </a:r>
            <a:endParaRPr lang="en-US" b="1" dirty="0"/>
          </a:p>
        </p:txBody>
      </p:sp>
      <p:sp>
        <p:nvSpPr>
          <p:cNvPr id="7" name="Title 1"/>
          <p:cNvSpPr txBox="1"/>
          <p:nvPr/>
        </p:nvSpPr>
        <p:spPr>
          <a:xfrm>
            <a:off x="676107" y="966600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Similar to mass, an inertia tensor describes the resistance to rotational tendency caused by torque.  But different from mass, it’s not a constant.</a:t>
            </a:r>
            <a:endParaRPr lang="en-US" sz="2400" dirty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52" y="3006149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594" y="3072904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57" y="2921634"/>
            <a:ext cx="943543" cy="9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123" y="3065139"/>
            <a:ext cx="943543" cy="9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Arrow Connector 51"/>
          <p:cNvCxnSpPr/>
          <p:nvPr/>
        </p:nvCxnSpPr>
        <p:spPr>
          <a:xfrm flipH="1">
            <a:off x="1279193" y="2671287"/>
            <a:ext cx="2926668" cy="3036824"/>
          </a:xfrm>
          <a:prstGeom prst="straightConnector1">
            <a:avLst/>
          </a:prstGeom>
          <a:ln w="50800">
            <a:solidFill>
              <a:schemeClr val="accent2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/>
              <p:cNvSpPr/>
              <p:nvPr/>
            </p:nvSpPr>
            <p:spPr>
              <a:xfrm>
                <a:off x="4232397" y="2251190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397" y="2251190"/>
                <a:ext cx="40908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0" t="-25" r="66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6968852" y="2671287"/>
            <a:ext cx="3012545" cy="3003710"/>
          </a:xfrm>
          <a:prstGeom prst="straightConnector1">
            <a:avLst/>
          </a:prstGeom>
          <a:ln w="50800">
            <a:solidFill>
              <a:schemeClr val="accent2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/>
          <p:cNvSpPr/>
          <p:nvPr/>
        </p:nvSpPr>
        <p:spPr>
          <a:xfrm rot="13544147">
            <a:off x="7999256" y="2694404"/>
            <a:ext cx="1070091" cy="2990591"/>
          </a:xfrm>
          <a:prstGeom prst="arc">
            <a:avLst>
              <a:gd name="adj1" fmla="val 4339436"/>
              <a:gd name="adj2" fmla="val 17494759"/>
            </a:avLst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/>
              <p:cNvSpPr/>
              <p:nvPr/>
            </p:nvSpPr>
            <p:spPr>
              <a:xfrm>
                <a:off x="6626245" y="2253212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245" y="2253212"/>
                <a:ext cx="40908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5" t="-50" r="41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3249953" y="5607482"/>
            <a:ext cx="5033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Which</a:t>
            </a:r>
            <a:r>
              <a:rPr lang="zh-CN" altLang="en-US" sz="2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side receives greater resistance?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6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27" y="4241225"/>
            <a:ext cx="943543" cy="9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c 53"/>
          <p:cNvSpPr/>
          <p:nvPr/>
        </p:nvSpPr>
        <p:spPr>
          <a:xfrm rot="18890916">
            <a:off x="2174348" y="2438013"/>
            <a:ext cx="1136358" cy="3185205"/>
          </a:xfrm>
          <a:prstGeom prst="arc">
            <a:avLst>
              <a:gd name="adj1" fmla="val 4339436"/>
              <a:gd name="adj2" fmla="val 17494759"/>
            </a:avLst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441" y="4288916"/>
            <a:ext cx="943543" cy="9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What is an inertia tensor?</a:t>
            </a:r>
            <a:endParaRPr lang="en-US" b="1" dirty="0"/>
          </a:p>
        </p:txBody>
      </p:sp>
      <p:sp>
        <p:nvSpPr>
          <p:cNvPr id="7" name="Title 1"/>
          <p:cNvSpPr txBox="1"/>
          <p:nvPr/>
        </p:nvSpPr>
        <p:spPr>
          <a:xfrm>
            <a:off x="676107" y="774095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It’s a matrix! The mass inverse is the resistance (just like mass).</a:t>
            </a:r>
            <a:endParaRPr lang="en-US" sz="2400" dirty="0"/>
          </a:p>
        </p:txBody>
      </p:sp>
      <p:sp>
        <p:nvSpPr>
          <p:cNvPr id="27" name="Title 1"/>
          <p:cNvSpPr txBox="1"/>
          <p:nvPr/>
        </p:nvSpPr>
        <p:spPr>
          <a:xfrm>
            <a:off x="534344" y="1934842"/>
            <a:ext cx="2722276" cy="328289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895482" y="2122357"/>
            <a:ext cx="0" cy="272111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8419" y="3707094"/>
            <a:ext cx="252439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/>
          <p:cNvSpPr txBox="1"/>
          <p:nvPr/>
        </p:nvSpPr>
        <p:spPr>
          <a:xfrm>
            <a:off x="984180" y="4770441"/>
            <a:ext cx="3022330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reference state</a:t>
            </a:r>
            <a:endParaRPr lang="en-US" sz="2000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06" y="2260535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2403846" y="302839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498259" y="273941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259" y="2739417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35" t="-7" r="84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>
          <a:xfrm>
            <a:off x="1791470" y="361545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>
            <a:stCxn id="34" idx="7"/>
          </p:cNvCxnSpPr>
          <p:nvPr/>
        </p:nvCxnSpPr>
        <p:spPr>
          <a:xfrm flipV="1">
            <a:off x="1947916" y="3191700"/>
            <a:ext cx="481268" cy="450592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93714" y="5343789"/>
                <a:ext cx="3838790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𝐫𝐞𝐟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4" y="5343789"/>
                <a:ext cx="3838790" cy="894219"/>
              </a:xfrm>
              <a:prstGeom prst="rect">
                <a:avLst/>
              </a:prstGeom>
              <a:blipFill rotWithShape="1">
                <a:blip r:embed="rId3"/>
                <a:stretch>
                  <a:fillRect l="-10" t="-30" r="15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1"/>
          <p:cNvSpPr txBox="1"/>
          <p:nvPr/>
        </p:nvSpPr>
        <p:spPr>
          <a:xfrm>
            <a:off x="3909000" y="1934842"/>
            <a:ext cx="2722276" cy="328289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270138" y="2122357"/>
            <a:ext cx="0" cy="272111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993075" y="3707094"/>
            <a:ext cx="252439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/>
          <p:cNvSpPr txBox="1"/>
          <p:nvPr/>
        </p:nvSpPr>
        <p:spPr>
          <a:xfrm>
            <a:off x="4493587" y="4770441"/>
            <a:ext cx="3022330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current state</a:t>
            </a:r>
            <a:endParaRPr lang="en-US" sz="2000" dirty="0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32076">
            <a:off x="4042792" y="2438866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Oval 41"/>
          <p:cNvSpPr/>
          <p:nvPr/>
        </p:nvSpPr>
        <p:spPr>
          <a:xfrm>
            <a:off x="5118695" y="285961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4746941" y="245908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𝐑𝐫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41" y="2459081"/>
                <a:ext cx="48601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65" t="-98" r="114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>
            <a:endCxn id="42" idx="4"/>
          </p:cNvCxnSpPr>
          <p:nvPr/>
        </p:nvCxnSpPr>
        <p:spPr>
          <a:xfrm flipH="1" flipV="1">
            <a:off x="5210339" y="3042898"/>
            <a:ext cx="45230" cy="665564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6853701" y="2111317"/>
                <a:ext cx="5009579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𝐑𝐫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701" y="2111317"/>
                <a:ext cx="5009579" cy="894219"/>
              </a:xfrm>
              <a:prstGeom prst="rect">
                <a:avLst/>
              </a:prstGeom>
              <a:blipFill rotWithShape="1">
                <a:blip r:embed="rId5"/>
                <a:stretch>
                  <a:fillRect l="-3" t="-65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6948321" y="2873123"/>
                <a:ext cx="5009579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321" y="2873123"/>
                <a:ext cx="5009579" cy="894219"/>
              </a:xfrm>
              <a:prstGeom prst="rect">
                <a:avLst/>
              </a:prstGeom>
              <a:blipFill rotWithShape="1">
                <a:blip r:embed="rId6"/>
                <a:stretch>
                  <a:fillRect l="-3" t="-43" r="4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78619" y="6151834"/>
                <a:ext cx="23492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>
                    <a:latin typeface="+mj-lt"/>
                  </a:rPr>
                  <a:t> is the 3-by-3 identity.</a:t>
                </a: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19" y="6151834"/>
                <a:ext cx="2349233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5" t="-159" r="20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4152407" y="5358445"/>
            <a:ext cx="3022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What about the current inertia?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6779974" y="3690714"/>
                <a:ext cx="5009579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974" y="3690714"/>
                <a:ext cx="5009579" cy="894219"/>
              </a:xfrm>
              <a:prstGeom prst="rect">
                <a:avLst/>
              </a:prstGeom>
              <a:blipFill rotWithShape="1">
                <a:blip r:embed="rId8"/>
                <a:stretch>
                  <a:fillRect l="-2" t="-11" r="3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5532704" y="4661933"/>
                <a:ext cx="5009579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𝐫𝐞𝐟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04" y="4661933"/>
                <a:ext cx="5009579" cy="375872"/>
              </a:xfrm>
              <a:prstGeom prst="rect">
                <a:avLst/>
              </a:prstGeom>
              <a:blipFill rotWithShape="1">
                <a:blip r:embed="rId9"/>
                <a:stretch>
                  <a:fillRect l="-12" t="-106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5166126" y="361545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/>
      <p:bldP spid="42" grpId="0" animBg="1"/>
      <p:bldP spid="43" grpId="0"/>
      <p:bldP spid="47" grpId="0"/>
      <p:bldP spid="48" grpId="0"/>
      <p:bldP spid="51" grpId="0"/>
      <p:bldP spid="56" grpId="0"/>
      <p:bldP spid="58" grpId="0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11040065" y="4619511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1" name="Rounded Rectangle 40"/>
          <p:cNvSpPr/>
          <p:nvPr/>
        </p:nvSpPr>
        <p:spPr>
          <a:xfrm>
            <a:off x="4776774" y="4623616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8" name="Title 1"/>
          <p:cNvSpPr txBox="1"/>
          <p:nvPr/>
        </p:nvSpPr>
        <p:spPr>
          <a:xfrm>
            <a:off x="6453308" y="2311820"/>
            <a:ext cx="4503642" cy="36373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Last week…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25" t="-111" r="44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25" t="-61" r="44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5630666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91" t="-111" r="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91" t="-61" r="9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Matrix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Rotate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15" t="-76" r="1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8" t="-72" r="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blipFill rotWithShape="1">
                <a:blip r:embed="rId5"/>
                <a:stretch>
                  <a:fillRect l="-8" t="-5" r="4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𝐫𝐞𝐟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blipFill rotWithShape="1">
                <a:blip r:embed="rId6"/>
                <a:stretch>
                  <a:fillRect l="-4" t="-145" b="-2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box>
                                      <m:box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box>
                                              <m:box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ox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box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box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blipFill rotWithShape="1">
                <a:blip r:embed="rId7"/>
                <a:stretch>
                  <a:fillRect l="-15" t="-52" r="11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6" t="-63" r="9" b="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 txBox="1"/>
          <p:nvPr/>
        </p:nvSpPr>
        <p:spPr>
          <a:xfrm>
            <a:off x="1108759" y="3558370"/>
            <a:ext cx="3578578" cy="23853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0" t="-111" r="59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0" t="-61" r="59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/>
          <p:cNvSpPr/>
          <p:nvPr/>
        </p:nvSpPr>
        <p:spPr>
          <a:xfrm>
            <a:off x="296107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11" t="-202" r="7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</m:box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7" t="-102" r="3" b="-3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box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7" t="-175" r="3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2" t="-19" r="81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32" t="-141" r="81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blipFill rotWithShape="1">
                <a:blip r:embed="rId14"/>
                <a:stretch>
                  <a:fillRect l="-15" t="-40" r="1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itle 1"/>
              <p:cNvSpPr txBox="1"/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In practice, we update the same state variable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over time.  </a:t>
                </a:r>
                <a:endParaRPr lang="en-US" sz="2400" dirty="0"/>
              </a:p>
            </p:txBody>
          </p:sp>
        </mc:Choice>
        <mc:Fallback>
          <p:sp>
            <p:nvSpPr>
              <p:cNvPr id="4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  <a:blipFill rotWithShape="1">
                <a:blip r:embed="rId15"/>
                <a:stretch>
                  <a:fillRect l="-4" t="-29" r="1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/>
          <p:cNvSpPr/>
          <p:nvPr/>
        </p:nvSpPr>
        <p:spPr>
          <a:xfrm>
            <a:off x="1191193" y="5341701"/>
            <a:ext cx="1686762" cy="512331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481635" y="5238170"/>
            <a:ext cx="2737306" cy="70000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 txBox="1"/>
          <p:nvPr/>
        </p:nvSpPr>
        <p:spPr>
          <a:xfrm>
            <a:off x="6868278" y="5954789"/>
            <a:ext cx="4171787" cy="423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accent2"/>
                </a:solidFill>
              </a:rPr>
              <a:t>After class reading (Appendix B)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Topics for the Day</a:t>
            </a:r>
            <a:endParaRPr lang="en-US" b="1" dirty="0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1258282" y="1826296"/>
            <a:ext cx="9564889" cy="4371667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Particle Collision Detection and Response</a:t>
            </a:r>
            <a:endParaRPr lang="en-US" sz="3000" dirty="0">
              <a:latin typeface="+mj-lt"/>
            </a:endParaRPr>
          </a:p>
          <a:p>
            <a:pPr lvl="1"/>
            <a:r>
              <a:rPr lang="en-US" sz="3000" dirty="0">
                <a:latin typeface="+mj-lt"/>
              </a:rPr>
              <a:t>Penalty methods</a:t>
            </a:r>
            <a:endParaRPr lang="en-US" sz="3000" dirty="0">
              <a:latin typeface="+mj-lt"/>
            </a:endParaRPr>
          </a:p>
          <a:p>
            <a:pPr lvl="1"/>
            <a:r>
              <a:rPr lang="en-US" sz="3000" dirty="0">
                <a:latin typeface="+mj-lt"/>
              </a:rPr>
              <a:t>Impulse methods</a:t>
            </a:r>
            <a:endParaRPr lang="en-US" sz="30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3000" dirty="0">
                <a:latin typeface="+mj-lt"/>
              </a:rPr>
              <a:t>Rigid Collision Detection and Response by Impulse</a:t>
            </a:r>
            <a:endParaRPr lang="en-US" sz="3000" dirty="0">
              <a:latin typeface="+mj-lt"/>
            </a:endParaRPr>
          </a:p>
          <a:p>
            <a:endParaRPr lang="en-US" sz="400" dirty="0">
              <a:latin typeface="+mj-lt"/>
            </a:endParaRPr>
          </a:p>
          <a:p>
            <a:r>
              <a:rPr lang="en-US" sz="3000" dirty="0">
                <a:latin typeface="+mj-lt"/>
              </a:rPr>
              <a:t>Shape Matching</a:t>
            </a:r>
            <a:endParaRPr lang="en-US" sz="3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tags/tag1.xml><?xml version="1.0" encoding="utf-8"?>
<p:tagLst xmlns:p="http://schemas.openxmlformats.org/presentationml/2006/main">
  <p:tag name="commondata" val="eyJoZGlkIjoiODc2NjY3NzA0NWM1Nzk5NjAyNWU4MjY5ZGU3MTZmNjc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11591</Words>
  <Application>WPS 演示</Application>
  <PresentationFormat>Widescreen</PresentationFormat>
  <Paragraphs>961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</vt:lpstr>
      <vt:lpstr>宋体</vt:lpstr>
      <vt:lpstr>Wingdings</vt:lpstr>
      <vt:lpstr>Cambria Math</vt:lpstr>
      <vt:lpstr>Calibri Light</vt:lpstr>
      <vt:lpstr>Calibri</vt:lpstr>
      <vt:lpstr>微软雅黑</vt:lpstr>
      <vt:lpstr>Arial Unicode MS</vt:lpstr>
      <vt:lpstr>等线</vt:lpstr>
      <vt:lpstr>等线 Light</vt:lpstr>
      <vt:lpstr>Office Theme</vt:lpstr>
      <vt:lpstr>GAMES103: Intro to Physics-Based Animation</vt:lpstr>
      <vt:lpstr>Last week…</vt:lpstr>
      <vt:lpstr>What is a torque?</vt:lpstr>
      <vt:lpstr>Last week…</vt:lpstr>
      <vt:lpstr>Last week…</vt:lpstr>
      <vt:lpstr>What is an inertia tensor?</vt:lpstr>
      <vt:lpstr>What is an inertia tensor?</vt:lpstr>
      <vt:lpstr>Last week…</vt:lpstr>
      <vt:lpstr>Topics for the Day</vt:lpstr>
      <vt:lpstr>Particle Collision  Detection and Response</vt:lpstr>
      <vt:lpstr>Signed Distance Function</vt:lpstr>
      <vt:lpstr>Signed Distance Function Examples</vt:lpstr>
      <vt:lpstr>Intersection of Signed Distance Functions</vt:lpstr>
      <vt:lpstr>Union of Signed Distance Functions</vt:lpstr>
      <vt:lpstr>Quadratic Penalty Method</vt:lpstr>
      <vt:lpstr>Quadratic Penalty Method with a Buffer</vt:lpstr>
      <vt:lpstr>Log-Barrier Penalty Method</vt:lpstr>
      <vt:lpstr>A Short Summary of Penalty Methods</vt:lpstr>
      <vt:lpstr>Impulse Method</vt:lpstr>
      <vt:lpstr>Impulse Method</vt:lpstr>
      <vt:lpstr>Rigid Body Collision  Detection and Response</vt:lpstr>
      <vt:lpstr>Remember that…</vt:lpstr>
      <vt:lpstr>Rigid Body Collision Detection</vt:lpstr>
      <vt:lpstr>Rigid Body Collision Response by Impulse</vt:lpstr>
      <vt:lpstr>Rigid Body Collision Response by Impulse</vt:lpstr>
      <vt:lpstr>Cross Product as a Matrix Product</vt:lpstr>
      <vt:lpstr>Rigid Body Collision Response by Impulse</vt:lpstr>
      <vt:lpstr>Rigid Body Collision Response by Impulse</vt:lpstr>
      <vt:lpstr>Some Implementation Details</vt:lpstr>
      <vt:lpstr>Rigid Body Collision Response by Impulse</vt:lpstr>
      <vt:lpstr>After-Class Reading (Before Collision)</vt:lpstr>
      <vt:lpstr>Shape Matching</vt:lpstr>
      <vt:lpstr>Basic Idea</vt:lpstr>
      <vt:lpstr>Mathematical Formulation</vt:lpstr>
      <vt:lpstr>Mathematical Formulation</vt:lpstr>
      <vt:lpstr>Remember that…</vt:lpstr>
      <vt:lpstr>Remember that…</vt:lpstr>
      <vt:lpstr>Polar Decomposition</vt:lpstr>
      <vt:lpstr>Shape Matching</vt:lpstr>
      <vt:lpstr>Shape Matching</vt:lpstr>
      <vt:lpstr>After-Class 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远游＆不是罪</cp:lastModifiedBy>
  <cp:revision>192</cp:revision>
  <dcterms:created xsi:type="dcterms:W3CDTF">2021-10-05T05:44:00Z</dcterms:created>
  <dcterms:modified xsi:type="dcterms:W3CDTF">2024-10-05T16:09:38Z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E68C09B78DB54043964075F78878EF7E_12</vt:lpwstr>
  </property>
  <property fmtid="{D5CDD505-2E9C-101B-9397-08002B2CF9AE}" pid="3" name="KSOProductBuildVer">
    <vt:lpwstr>2052-12.1.0.18276</vt:lpwstr>
  </property>
</Properties>
</file>